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6"/>
  </p:notesMasterIdLst>
  <p:sldIdLst>
    <p:sldId id="266" r:id="rId5"/>
    <p:sldId id="257" r:id="rId6"/>
    <p:sldId id="258" r:id="rId7"/>
    <p:sldId id="259" r:id="rId8"/>
    <p:sldId id="260" r:id="rId9"/>
    <p:sldId id="261" r:id="rId10"/>
    <p:sldId id="262" r:id="rId11"/>
    <p:sldId id="263"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319"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2" r:id="rId59"/>
    <p:sldId id="313" r:id="rId60"/>
    <p:sldId id="315" r:id="rId61"/>
    <p:sldId id="314" r:id="rId62"/>
    <p:sldId id="316" r:id="rId63"/>
    <p:sldId id="317" r:id="rId64"/>
    <p:sldId id="318"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20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exa:Library:Mail%20Downloads:SAP%20Holdings%20pt%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xa:Library:Mail%20Downloads:SAP%20Holdings%20pt%201-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lexa:Library:Mail%20Downloads:SAPFu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exa:Library:Mail%20Downloads:SAPFun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Alexa:Library:Mail%20Downloads:Beta%20vs%20Retur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'Sector Pie Chart'!$A$3:$A$13</c:f>
              <c:strCache>
                <c:ptCount val="11"/>
                <c:pt idx="0">
                  <c:v>Consumer Discretionary</c:v>
                </c:pt>
                <c:pt idx="1">
                  <c:v>Consumer Staples</c:v>
                </c:pt>
                <c:pt idx="2">
                  <c:v>Energy</c:v>
                </c:pt>
                <c:pt idx="3">
                  <c:v>Financials</c:v>
                </c:pt>
                <c:pt idx="4">
                  <c:v>Health Care</c:v>
                </c:pt>
                <c:pt idx="5">
                  <c:v>Industrials</c:v>
                </c:pt>
                <c:pt idx="6">
                  <c:v>Information-Technology</c:v>
                </c:pt>
                <c:pt idx="7">
                  <c:v>Materials</c:v>
                </c:pt>
                <c:pt idx="8">
                  <c:v>Telecommunications</c:v>
                </c:pt>
                <c:pt idx="9">
                  <c:v>Utilities</c:v>
                </c:pt>
                <c:pt idx="10">
                  <c:v>Cash</c:v>
                </c:pt>
              </c:strCache>
            </c:strRef>
          </c:cat>
          <c:val>
            <c:numRef>
              <c:f>'Sector Pie Chart'!$B$3:$B$13</c:f>
              <c:numCache>
                <c:formatCode>0.00%</c:formatCode>
                <c:ptCount val="11"/>
                <c:pt idx="0">
                  <c:v>0.18211153495440299</c:v>
                </c:pt>
                <c:pt idx="1">
                  <c:v>0.150353586448427</c:v>
                </c:pt>
                <c:pt idx="2">
                  <c:v>0.110400236113153</c:v>
                </c:pt>
                <c:pt idx="3">
                  <c:v>9.9316571486462196E-2</c:v>
                </c:pt>
                <c:pt idx="4">
                  <c:v>0.19551885155766</c:v>
                </c:pt>
                <c:pt idx="5">
                  <c:v>9.0231775897744004E-2</c:v>
                </c:pt>
                <c:pt idx="6">
                  <c:v>7.7731743541725601E-2</c:v>
                </c:pt>
                <c:pt idx="7">
                  <c:v>4.6913253950040298E-2</c:v>
                </c:pt>
                <c:pt idx="8">
                  <c:v>0</c:v>
                </c:pt>
                <c:pt idx="9">
                  <c:v>1.45690128178943E-2</c:v>
                </c:pt>
                <c:pt idx="10">
                  <c:v>3.2853433232491E-2</c:v>
                </c:pt>
              </c:numCache>
            </c:numRef>
          </c:val>
          <c:extLst>
            <c:ext xmlns:c16="http://schemas.microsoft.com/office/drawing/2014/chart" uri="{C3380CC4-5D6E-409C-BE32-E72D297353CC}">
              <c16:uniqueId val="{00000000-31CD-4D42-8486-AD530EF7BB57}"/>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'Holdings by Strategy Pie Chart'!$A$2:$A$6</c:f>
              <c:strCache>
                <c:ptCount val="5"/>
                <c:pt idx="0">
                  <c:v>ETF</c:v>
                </c:pt>
                <c:pt idx="1">
                  <c:v>Value</c:v>
                </c:pt>
                <c:pt idx="2">
                  <c:v>Growth</c:v>
                </c:pt>
                <c:pt idx="3">
                  <c:v>Dividend</c:v>
                </c:pt>
                <c:pt idx="4">
                  <c:v>Cash</c:v>
                </c:pt>
              </c:strCache>
            </c:strRef>
          </c:cat>
          <c:val>
            <c:numRef>
              <c:f>'Holdings by Strategy Pie Chart'!$B$2:$B$6</c:f>
              <c:numCache>
                <c:formatCode>0.00%</c:formatCode>
                <c:ptCount val="5"/>
                <c:pt idx="0">
                  <c:v>0.394339196530886</c:v>
                </c:pt>
                <c:pt idx="1">
                  <c:v>0.159228498859394</c:v>
                </c:pt>
                <c:pt idx="2">
                  <c:v>0.39395055332179202</c:v>
                </c:pt>
                <c:pt idx="3">
                  <c:v>1.96283180554368E-2</c:v>
                </c:pt>
                <c:pt idx="4">
                  <c:v>3.2853433232491E-2</c:v>
                </c:pt>
              </c:numCache>
            </c:numRef>
          </c:val>
          <c:extLst>
            <c:ext xmlns:c16="http://schemas.microsoft.com/office/drawing/2014/chart" uri="{C3380CC4-5D6E-409C-BE32-E72D297353CC}">
              <c16:uniqueId val="{00000000-51F1-4215-B93B-35CCB32B12D6}"/>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8530621172354"/>
          <c:y val="2.82524059492563E-2"/>
          <c:w val="0.64297856517935303"/>
          <c:h val="0.52748323126275898"/>
        </c:manualLayout>
      </c:layout>
      <c:barChart>
        <c:barDir val="col"/>
        <c:grouping val="clustered"/>
        <c:varyColors val="0"/>
        <c:ser>
          <c:idx val="0"/>
          <c:order val="0"/>
          <c:tx>
            <c:v>S&amp;P 500 Contribution</c:v>
          </c:tx>
          <c:invertIfNegative val="0"/>
          <c:cat>
            <c:strRef>
              <c:f>Sheet1!$A$3:$A$12</c:f>
              <c:strCache>
                <c:ptCount val="10"/>
                <c:pt idx="0">
                  <c:v>Consumer Discretionary</c:v>
                </c:pt>
                <c:pt idx="1">
                  <c:v>Consumer Staples</c:v>
                </c:pt>
                <c:pt idx="2">
                  <c:v>Energy</c:v>
                </c:pt>
                <c:pt idx="3">
                  <c:v>Financials</c:v>
                </c:pt>
                <c:pt idx="4">
                  <c:v>Health Care</c:v>
                </c:pt>
                <c:pt idx="5">
                  <c:v>Industrials</c:v>
                </c:pt>
                <c:pt idx="6">
                  <c:v>Information-Technology</c:v>
                </c:pt>
                <c:pt idx="7">
                  <c:v>Materials</c:v>
                </c:pt>
                <c:pt idx="8">
                  <c:v>Telecommunications</c:v>
                </c:pt>
                <c:pt idx="9">
                  <c:v>Utilities</c:v>
                </c:pt>
              </c:strCache>
            </c:strRef>
          </c:cat>
          <c:val>
            <c:numRef>
              <c:f>Sheet1!$B$3:$B$12</c:f>
              <c:numCache>
                <c:formatCode>0.000%</c:formatCode>
                <c:ptCount val="10"/>
                <c:pt idx="0">
                  <c:v>0.1123</c:v>
                </c:pt>
                <c:pt idx="1">
                  <c:v>0.10920000000000001</c:v>
                </c:pt>
                <c:pt idx="2">
                  <c:v>0.1113</c:v>
                </c:pt>
                <c:pt idx="3">
                  <c:v>0.15140000000000001</c:v>
                </c:pt>
                <c:pt idx="4">
                  <c:v>0.1226</c:v>
                </c:pt>
                <c:pt idx="5">
                  <c:v>0.1014</c:v>
                </c:pt>
                <c:pt idx="6">
                  <c:v>0.19070000000000001</c:v>
                </c:pt>
                <c:pt idx="7">
                  <c:v>3.5200000000000002E-2</c:v>
                </c:pt>
                <c:pt idx="8">
                  <c:v>3.1600000000000003E-2</c:v>
                </c:pt>
                <c:pt idx="9">
                  <c:v>3.4500000000000003E-2</c:v>
                </c:pt>
              </c:numCache>
            </c:numRef>
          </c:val>
          <c:extLst>
            <c:ext xmlns:c16="http://schemas.microsoft.com/office/drawing/2014/chart" uri="{C3380CC4-5D6E-409C-BE32-E72D297353CC}">
              <c16:uniqueId val="{00000000-7591-43A8-93AF-7585B8A46C22}"/>
            </c:ext>
          </c:extLst>
        </c:ser>
        <c:ser>
          <c:idx val="1"/>
          <c:order val="1"/>
          <c:tx>
            <c:v>Portfolio Contribution</c:v>
          </c:tx>
          <c:invertIfNegative val="0"/>
          <c:cat>
            <c:strRef>
              <c:f>Sheet1!$A$3:$A$12</c:f>
              <c:strCache>
                <c:ptCount val="10"/>
                <c:pt idx="0">
                  <c:v>Consumer Discretionary</c:v>
                </c:pt>
                <c:pt idx="1">
                  <c:v>Consumer Staples</c:v>
                </c:pt>
                <c:pt idx="2">
                  <c:v>Energy</c:v>
                </c:pt>
                <c:pt idx="3">
                  <c:v>Financials</c:v>
                </c:pt>
                <c:pt idx="4">
                  <c:v>Health Care</c:v>
                </c:pt>
                <c:pt idx="5">
                  <c:v>Industrials</c:v>
                </c:pt>
                <c:pt idx="6">
                  <c:v>Information-Technology</c:v>
                </c:pt>
                <c:pt idx="7">
                  <c:v>Materials</c:v>
                </c:pt>
                <c:pt idx="8">
                  <c:v>Telecommunications</c:v>
                </c:pt>
                <c:pt idx="9">
                  <c:v>Utilities</c:v>
                </c:pt>
              </c:strCache>
            </c:strRef>
          </c:cat>
          <c:val>
            <c:numRef>
              <c:f>Sheet1!$C$3:$C$12</c:f>
              <c:numCache>
                <c:formatCode>0.00%</c:formatCode>
                <c:ptCount val="10"/>
                <c:pt idx="0">
                  <c:v>0.18210908038720799</c:v>
                </c:pt>
                <c:pt idx="1">
                  <c:v>0.146627886733396</c:v>
                </c:pt>
                <c:pt idx="2">
                  <c:v>0.112249784860352</c:v>
                </c:pt>
                <c:pt idx="3">
                  <c:v>0.100175725951718</c:v>
                </c:pt>
                <c:pt idx="4">
                  <c:v>0.18798387726576901</c:v>
                </c:pt>
                <c:pt idx="5">
                  <c:v>9.1927372513523301E-2</c:v>
                </c:pt>
                <c:pt idx="6">
                  <c:v>7.90346782807788E-2</c:v>
                </c:pt>
                <c:pt idx="7">
                  <c:v>4.8646030763143902E-2</c:v>
                </c:pt>
                <c:pt idx="8">
                  <c:v>0</c:v>
                </c:pt>
                <c:pt idx="9">
                  <c:v>1.4424093240913399E-2</c:v>
                </c:pt>
              </c:numCache>
            </c:numRef>
          </c:val>
          <c:extLst>
            <c:ext xmlns:c16="http://schemas.microsoft.com/office/drawing/2014/chart" uri="{C3380CC4-5D6E-409C-BE32-E72D297353CC}">
              <c16:uniqueId val="{00000001-7591-43A8-93AF-7585B8A46C22}"/>
            </c:ext>
          </c:extLst>
        </c:ser>
        <c:dLbls>
          <c:showLegendKey val="0"/>
          <c:showVal val="0"/>
          <c:showCatName val="0"/>
          <c:showSerName val="0"/>
          <c:showPercent val="0"/>
          <c:showBubbleSize val="0"/>
        </c:dLbls>
        <c:gapWidth val="150"/>
        <c:axId val="186259592"/>
        <c:axId val="186406616"/>
      </c:barChart>
      <c:catAx>
        <c:axId val="186259592"/>
        <c:scaling>
          <c:orientation val="minMax"/>
        </c:scaling>
        <c:delete val="0"/>
        <c:axPos val="b"/>
        <c:numFmt formatCode="General" sourceLinked="0"/>
        <c:majorTickMark val="out"/>
        <c:minorTickMark val="none"/>
        <c:tickLblPos val="nextTo"/>
        <c:crossAx val="186406616"/>
        <c:crosses val="autoZero"/>
        <c:auto val="1"/>
        <c:lblAlgn val="ctr"/>
        <c:lblOffset val="100"/>
        <c:noMultiLvlLbl val="0"/>
      </c:catAx>
      <c:valAx>
        <c:axId val="186406616"/>
        <c:scaling>
          <c:orientation val="minMax"/>
        </c:scaling>
        <c:delete val="0"/>
        <c:axPos val="l"/>
        <c:majorGridlines/>
        <c:numFmt formatCode="0.000%" sourceLinked="1"/>
        <c:majorTickMark val="out"/>
        <c:minorTickMark val="none"/>
        <c:tickLblPos val="nextTo"/>
        <c:crossAx val="186259592"/>
        <c:crosses val="autoZero"/>
        <c:crossBetween val="between"/>
      </c:valAx>
    </c:plotArea>
    <c:legend>
      <c:legendPos val="r"/>
      <c:layout>
        <c:manualLayout>
          <c:xMode val="edge"/>
          <c:yMode val="edge"/>
          <c:x val="0.85197309711286096"/>
          <c:y val="0.18943095654709799"/>
          <c:w val="0.14802695031090801"/>
          <c:h val="0.154554815263477"/>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84534262719699"/>
          <c:y val="2.7777777777777801E-2"/>
          <c:w val="0.78464109932755499"/>
          <c:h val="0.83309419655876404"/>
        </c:manualLayout>
      </c:layout>
      <c:barChart>
        <c:barDir val="bar"/>
        <c:grouping val="clustered"/>
        <c:varyColors val="0"/>
        <c:ser>
          <c:idx val="0"/>
          <c:order val="0"/>
          <c:tx>
            <c:v>SAP Fund</c:v>
          </c:tx>
          <c:invertIfNegative val="0"/>
          <c:cat>
            <c:strRef>
              <c:f>Sheet1!$A$25:$A$28</c:f>
              <c:strCache>
                <c:ptCount val="4"/>
                <c:pt idx="0">
                  <c:v>Dividend</c:v>
                </c:pt>
                <c:pt idx="1">
                  <c:v>ETF</c:v>
                </c:pt>
                <c:pt idx="2">
                  <c:v>Value</c:v>
                </c:pt>
                <c:pt idx="3">
                  <c:v>Growth</c:v>
                </c:pt>
              </c:strCache>
            </c:strRef>
          </c:cat>
          <c:val>
            <c:numRef>
              <c:f>Sheet1!$B$25:$B$28</c:f>
              <c:numCache>
                <c:formatCode>General</c:formatCode>
                <c:ptCount val="4"/>
                <c:pt idx="0">
                  <c:v>-3.8330000000000002</c:v>
                </c:pt>
                <c:pt idx="1">
                  <c:v>8.3759999999999994</c:v>
                </c:pt>
                <c:pt idx="2">
                  <c:v>16.468</c:v>
                </c:pt>
                <c:pt idx="3">
                  <c:v>11.967000000000001</c:v>
                </c:pt>
              </c:numCache>
            </c:numRef>
          </c:val>
          <c:extLst>
            <c:ext xmlns:c16="http://schemas.microsoft.com/office/drawing/2014/chart" uri="{C3380CC4-5D6E-409C-BE32-E72D297353CC}">
              <c16:uniqueId val="{00000000-23B9-4D3E-ABFF-49D791F3F7EB}"/>
            </c:ext>
          </c:extLst>
        </c:ser>
        <c:ser>
          <c:idx val="1"/>
          <c:order val="1"/>
          <c:tx>
            <c:v>Benchmark</c:v>
          </c:tx>
          <c:invertIfNegative val="0"/>
          <c:cat>
            <c:strRef>
              <c:f>Sheet1!$A$25:$A$28</c:f>
              <c:strCache>
                <c:ptCount val="4"/>
                <c:pt idx="0">
                  <c:v>Dividend</c:v>
                </c:pt>
                <c:pt idx="1">
                  <c:v>ETF</c:v>
                </c:pt>
                <c:pt idx="2">
                  <c:v>Value</c:v>
                </c:pt>
                <c:pt idx="3">
                  <c:v>Growth</c:v>
                </c:pt>
              </c:strCache>
            </c:strRef>
          </c:cat>
          <c:val>
            <c:numRef>
              <c:f>Sheet1!$C$25:$C$28</c:f>
              <c:numCache>
                <c:formatCode>General</c:formatCode>
                <c:ptCount val="4"/>
                <c:pt idx="0">
                  <c:v>11.58</c:v>
                </c:pt>
                <c:pt idx="1">
                  <c:v>8.56</c:v>
                </c:pt>
                <c:pt idx="2">
                  <c:v>12.35</c:v>
                </c:pt>
                <c:pt idx="3">
                  <c:v>5.57</c:v>
                </c:pt>
              </c:numCache>
            </c:numRef>
          </c:val>
          <c:extLst>
            <c:ext xmlns:c16="http://schemas.microsoft.com/office/drawing/2014/chart" uri="{C3380CC4-5D6E-409C-BE32-E72D297353CC}">
              <c16:uniqueId val="{00000001-23B9-4D3E-ABFF-49D791F3F7EB}"/>
            </c:ext>
          </c:extLst>
        </c:ser>
        <c:dLbls>
          <c:showLegendKey val="0"/>
          <c:showVal val="0"/>
          <c:showCatName val="0"/>
          <c:showSerName val="0"/>
          <c:showPercent val="0"/>
          <c:showBubbleSize val="0"/>
        </c:dLbls>
        <c:gapWidth val="150"/>
        <c:axId val="290346152"/>
        <c:axId val="186461416"/>
      </c:barChart>
      <c:catAx>
        <c:axId val="290346152"/>
        <c:scaling>
          <c:orientation val="minMax"/>
        </c:scaling>
        <c:delete val="0"/>
        <c:axPos val="l"/>
        <c:numFmt formatCode="General" sourceLinked="0"/>
        <c:majorTickMark val="out"/>
        <c:minorTickMark val="none"/>
        <c:tickLblPos val="nextTo"/>
        <c:crossAx val="186461416"/>
        <c:crosses val="autoZero"/>
        <c:auto val="1"/>
        <c:lblAlgn val="ctr"/>
        <c:lblOffset val="100"/>
        <c:noMultiLvlLbl val="0"/>
      </c:catAx>
      <c:valAx>
        <c:axId val="186461416"/>
        <c:scaling>
          <c:orientation val="minMax"/>
        </c:scaling>
        <c:delete val="0"/>
        <c:axPos val="b"/>
        <c:majorGridlines/>
        <c:numFmt formatCode="General" sourceLinked="1"/>
        <c:majorTickMark val="out"/>
        <c:minorTickMark val="none"/>
        <c:tickLblPos val="nextTo"/>
        <c:crossAx val="29034615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Beta vs.</a:t>
            </a:r>
            <a:r>
              <a:rPr lang="en-US" baseline="0"/>
              <a:t> Returns</a:t>
            </a:r>
            <a:endParaRPr lang="en-US"/>
          </a:p>
        </c:rich>
      </c:tx>
      <c:overlay val="0"/>
    </c:title>
    <c:autoTitleDeleted val="0"/>
    <c:plotArea>
      <c:layout/>
      <c:scatterChart>
        <c:scatterStyle val="lineMarker"/>
        <c:varyColors val="0"/>
        <c:ser>
          <c:idx val="1"/>
          <c:order val="1"/>
          <c:tx>
            <c:strRef>
              <c:f>'Beta vs. Returns'!$B$1</c:f>
            </c:strRef>
          </c:tx>
          <c:spPr>
            <a:ln w="28575">
              <a:noFill/>
            </a:ln>
          </c:spPr>
          <c:xVal>
            <c:numRef>
              <c:f>'Beta vs. Returns'!$B$2:$B$32</c:f>
            </c:numRef>
          </c:xVal>
          <c:yVal>
            <c:numRef>
              <c:f>'Beta vs. Returns'!$C$2:$C$32</c:f>
            </c:numRef>
          </c:yVal>
          <c:smooth val="0"/>
          <c:extLst>
            <c:ext xmlns:c16="http://schemas.microsoft.com/office/drawing/2014/chart" uri="{C3380CC4-5D6E-409C-BE32-E72D297353CC}">
              <c16:uniqueId val="{00000000-267A-457B-931F-BD133FC781BB}"/>
            </c:ext>
          </c:extLst>
        </c:ser>
        <c:ser>
          <c:idx val="0"/>
          <c:order val="0"/>
          <c:tx>
            <c:strRef>
              <c:f>'[Beta vs Return-2.xlsx]Beta vs. Returns'!$B$1</c:f>
              <c:strCache>
                <c:ptCount val="1"/>
                <c:pt idx="0">
                  <c:v>Beta</c:v>
                </c:pt>
              </c:strCache>
            </c:strRef>
          </c:tx>
          <c:spPr>
            <a:ln w="28575">
              <a:noFill/>
            </a:ln>
          </c:spPr>
          <c:trendline>
            <c:trendlineType val="linear"/>
            <c:dispRSqr val="0"/>
            <c:dispEq val="0"/>
          </c:trendline>
          <c:xVal>
            <c:numRef>
              <c:f>'[Beta vs Return-2.xlsx]Beta vs. Returns'!$B$2:$B$31</c:f>
              <c:numCache>
                <c:formatCode>General</c:formatCode>
                <c:ptCount val="30"/>
                <c:pt idx="0">
                  <c:v>0.755161454914271</c:v>
                </c:pt>
                <c:pt idx="1">
                  <c:v>1.1787982116912099</c:v>
                </c:pt>
                <c:pt idx="2">
                  <c:v>0.92077260042125397</c:v>
                </c:pt>
                <c:pt idx="3">
                  <c:v>0.97887894692630495</c:v>
                </c:pt>
                <c:pt idx="4">
                  <c:v>0.59844378556472699</c:v>
                </c:pt>
                <c:pt idx="5">
                  <c:v>1.246121908649404</c:v>
                </c:pt>
                <c:pt idx="6">
                  <c:v>1.2486332566944911</c:v>
                </c:pt>
                <c:pt idx="7">
                  <c:v>1.1039904051073199</c:v>
                </c:pt>
                <c:pt idx="8">
                  <c:v>1.0389559176282821</c:v>
                </c:pt>
                <c:pt idx="9">
                  <c:v>1.2258587646731229</c:v>
                </c:pt>
                <c:pt idx="10">
                  <c:v>0.42147370582507099</c:v>
                </c:pt>
                <c:pt idx="11">
                  <c:v>0.37193680562253201</c:v>
                </c:pt>
                <c:pt idx="12">
                  <c:v>0.60102482414030201</c:v>
                </c:pt>
                <c:pt idx="13">
                  <c:v>1.3435425812252471</c:v>
                </c:pt>
                <c:pt idx="14">
                  <c:v>1.126962924015543</c:v>
                </c:pt>
                <c:pt idx="15">
                  <c:v>0.48055323080943702</c:v>
                </c:pt>
                <c:pt idx="16">
                  <c:v>1.50236450014156</c:v>
                </c:pt>
                <c:pt idx="17">
                  <c:v>1.2691218059803191</c:v>
                </c:pt>
                <c:pt idx="18">
                  <c:v>0.93956835427678997</c:v>
                </c:pt>
                <c:pt idx="19">
                  <c:v>0.48472128454581398</c:v>
                </c:pt>
                <c:pt idx="20">
                  <c:v>1.5380514963241361</c:v>
                </c:pt>
                <c:pt idx="21">
                  <c:v>1.04251277918991</c:v>
                </c:pt>
                <c:pt idx="22">
                  <c:v>1.144587161386468</c:v>
                </c:pt>
                <c:pt idx="23">
                  <c:v>0.97400807663469402</c:v>
                </c:pt>
                <c:pt idx="24">
                  <c:v>0.75124494043637502</c:v>
                </c:pt>
                <c:pt idx="25">
                  <c:v>1.4040957186991521</c:v>
                </c:pt>
                <c:pt idx="26">
                  <c:v>1.1934049113156899</c:v>
                </c:pt>
                <c:pt idx="27">
                  <c:v>0.85838899760749898</c:v>
                </c:pt>
                <c:pt idx="28">
                  <c:v>0.62970325523223403</c:v>
                </c:pt>
                <c:pt idx="29">
                  <c:v>1.4678816878797589</c:v>
                </c:pt>
              </c:numCache>
            </c:numRef>
          </c:xVal>
          <c:yVal>
            <c:numRef>
              <c:f>'[Beta vs Return-2.xlsx]Beta vs. Returns'!$C$2:$C$31</c:f>
              <c:numCache>
                <c:formatCode>0.00%</c:formatCode>
                <c:ptCount val="30"/>
                <c:pt idx="0">
                  <c:v>0.15510438414255201</c:v>
                </c:pt>
                <c:pt idx="1">
                  <c:v>0.53538712728110305</c:v>
                </c:pt>
                <c:pt idx="2">
                  <c:v>0.13793213899408399</c:v>
                </c:pt>
                <c:pt idx="3">
                  <c:v>0.13358203601406099</c:v>
                </c:pt>
                <c:pt idx="4">
                  <c:v>0.112157297147604</c:v>
                </c:pt>
                <c:pt idx="5">
                  <c:v>7.3212461706674503E-2</c:v>
                </c:pt>
                <c:pt idx="6">
                  <c:v>0.16321298876661</c:v>
                </c:pt>
                <c:pt idx="7">
                  <c:v>0.127568636483085</c:v>
                </c:pt>
                <c:pt idx="8">
                  <c:v>-1.63006908647833E-2</c:v>
                </c:pt>
                <c:pt idx="9">
                  <c:v>5.2762507723903403E-2</c:v>
                </c:pt>
                <c:pt idx="10">
                  <c:v>7.5684596807413601E-2</c:v>
                </c:pt>
                <c:pt idx="11">
                  <c:v>-2.33850234269329E-2</c:v>
                </c:pt>
                <c:pt idx="12">
                  <c:v>0.123200204213728</c:v>
                </c:pt>
                <c:pt idx="13">
                  <c:v>0.18169886092670501</c:v>
                </c:pt>
                <c:pt idx="14">
                  <c:v>0.34913128871430699</c:v>
                </c:pt>
                <c:pt idx="15">
                  <c:v>9.6775023161514706E-2</c:v>
                </c:pt>
                <c:pt idx="16">
                  <c:v>0.18773579973086801</c:v>
                </c:pt>
                <c:pt idx="17">
                  <c:v>0.25572387656621498</c:v>
                </c:pt>
                <c:pt idx="18">
                  <c:v>0.29221798609553701</c:v>
                </c:pt>
                <c:pt idx="19">
                  <c:v>0.19825454545454499</c:v>
                </c:pt>
                <c:pt idx="20">
                  <c:v>1.85704274702173E-2</c:v>
                </c:pt>
                <c:pt idx="21">
                  <c:v>2.3187047864734901E-2</c:v>
                </c:pt>
                <c:pt idx="22">
                  <c:v>5.2999312575363097E-2</c:v>
                </c:pt>
                <c:pt idx="23">
                  <c:v>0.12726712223192699</c:v>
                </c:pt>
                <c:pt idx="24">
                  <c:v>7.5965472019417099E-2</c:v>
                </c:pt>
                <c:pt idx="25">
                  <c:v>8.1963097778335395E-2</c:v>
                </c:pt>
                <c:pt idx="26">
                  <c:v>7.2161504319190606E-2</c:v>
                </c:pt>
                <c:pt idx="27">
                  <c:v>0.14487867420105399</c:v>
                </c:pt>
                <c:pt idx="28">
                  <c:v>1.43755381043075E-2</c:v>
                </c:pt>
                <c:pt idx="29">
                  <c:v>-7.3482428115015999E-2</c:v>
                </c:pt>
              </c:numCache>
            </c:numRef>
          </c:yVal>
          <c:smooth val="0"/>
          <c:extLst>
            <c:ext xmlns:c16="http://schemas.microsoft.com/office/drawing/2014/chart" uri="{C3380CC4-5D6E-409C-BE32-E72D297353CC}">
              <c16:uniqueId val="{00000002-267A-457B-931F-BD133FC781BB}"/>
            </c:ext>
          </c:extLst>
        </c:ser>
        <c:dLbls>
          <c:showLegendKey val="0"/>
          <c:showVal val="0"/>
          <c:showCatName val="0"/>
          <c:showSerName val="0"/>
          <c:showPercent val="0"/>
          <c:showBubbleSize val="0"/>
        </c:dLbls>
        <c:axId val="289515576"/>
        <c:axId val="186410600"/>
      </c:scatterChart>
      <c:valAx>
        <c:axId val="289515576"/>
        <c:scaling>
          <c:orientation val="minMax"/>
        </c:scaling>
        <c:delete val="0"/>
        <c:axPos val="b"/>
        <c:numFmt formatCode="General" sourceLinked="1"/>
        <c:majorTickMark val="out"/>
        <c:minorTickMark val="none"/>
        <c:tickLblPos val="nextTo"/>
        <c:crossAx val="186410600"/>
        <c:crosses val="autoZero"/>
        <c:crossBetween val="midCat"/>
      </c:valAx>
      <c:valAx>
        <c:axId val="186410600"/>
        <c:scaling>
          <c:orientation val="minMax"/>
        </c:scaling>
        <c:delete val="0"/>
        <c:axPos val="l"/>
        <c:majorGridlines/>
        <c:numFmt formatCode="0.00%" sourceLinked="1"/>
        <c:majorTickMark val="out"/>
        <c:minorTickMark val="none"/>
        <c:tickLblPos val="nextTo"/>
        <c:crossAx val="289515576"/>
        <c:crosses val="autoZero"/>
        <c:crossBetween val="midCat"/>
      </c:valAx>
      <c:spPr>
        <a:noFill/>
        <a:ln w="25400">
          <a:noFill/>
        </a:ln>
      </c:spPr>
    </c:plotArea>
    <c:legend>
      <c:legendPos val="r"/>
      <c:legendEntry>
        <c:idx val="0"/>
        <c:delete val="1"/>
      </c:legendEntry>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0.15833</cdr:x>
      <cdr:y>0</cdr:y>
    </cdr:from>
    <cdr:to>
      <cdr:x>0.49583</cdr:x>
      <cdr:y>0.12179</cdr:y>
    </cdr:to>
    <cdr:sp macro="" textlink="">
      <cdr:nvSpPr>
        <cdr:cNvPr id="2" name="TextBox 1"/>
        <cdr:cNvSpPr txBox="1"/>
      </cdr:nvSpPr>
      <cdr:spPr>
        <a:xfrm xmlns:a="http://schemas.openxmlformats.org/drawingml/2006/main">
          <a:off x="723900" y="-400050"/>
          <a:ext cx="15430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0.55172</cdr:x>
      <cdr:y>0.15215</cdr:y>
    </cdr:from>
    <cdr:to>
      <cdr:x>0.67159</cdr:x>
      <cdr:y>0.23277</cdr:y>
    </cdr:to>
    <cdr:sp macro="" textlink="">
      <cdr:nvSpPr>
        <cdr:cNvPr id="2" name="TextBox 1"/>
        <cdr:cNvSpPr txBox="1"/>
      </cdr:nvSpPr>
      <cdr:spPr>
        <a:xfrm xmlns:a="http://schemas.openxmlformats.org/drawingml/2006/main">
          <a:off x="3200402" y="557214"/>
          <a:ext cx="695324"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CELG</a:t>
          </a:r>
        </a:p>
      </cdr:txBody>
    </cdr:sp>
  </cdr:relSizeAnchor>
  <cdr:relSizeAnchor xmlns:cdr="http://schemas.openxmlformats.org/drawingml/2006/chartDrawing">
    <cdr:from>
      <cdr:x>0.53695</cdr:x>
      <cdr:y>0.30819</cdr:y>
    </cdr:from>
    <cdr:to>
      <cdr:x>0.72085</cdr:x>
      <cdr:y>0.39142</cdr:y>
    </cdr:to>
    <cdr:sp macro="" textlink="">
      <cdr:nvSpPr>
        <cdr:cNvPr id="3" name="TextBox 2"/>
        <cdr:cNvSpPr txBox="1"/>
      </cdr:nvSpPr>
      <cdr:spPr>
        <a:xfrm xmlns:a="http://schemas.openxmlformats.org/drawingml/2006/main">
          <a:off x="3114676" y="1128714"/>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BLK</a:t>
          </a:r>
        </a:p>
      </cdr:txBody>
    </cdr:sp>
  </cdr:relSizeAnchor>
  <cdr:relSizeAnchor xmlns:cdr="http://schemas.openxmlformats.org/drawingml/2006/chartDrawing">
    <cdr:from>
      <cdr:x>0.30049</cdr:x>
      <cdr:y>0.40962</cdr:y>
    </cdr:from>
    <cdr:to>
      <cdr:x>0.46634</cdr:x>
      <cdr:y>0.49025</cdr:y>
    </cdr:to>
    <cdr:sp macro="" textlink="">
      <cdr:nvSpPr>
        <cdr:cNvPr id="4" name="TextBox 3"/>
        <cdr:cNvSpPr txBox="1"/>
      </cdr:nvSpPr>
      <cdr:spPr>
        <a:xfrm xmlns:a="http://schemas.openxmlformats.org/drawingml/2006/main">
          <a:off x="1743076" y="1500189"/>
          <a:ext cx="962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CAG</a:t>
          </a:r>
        </a:p>
      </cdr:txBody>
    </cdr:sp>
  </cdr:relSizeAnchor>
  <cdr:relSizeAnchor xmlns:cdr="http://schemas.openxmlformats.org/drawingml/2006/chartDrawing">
    <cdr:from>
      <cdr:x>0.6486</cdr:x>
      <cdr:y>0.88557</cdr:y>
    </cdr:from>
    <cdr:to>
      <cdr:x>0.81445</cdr:x>
      <cdr:y>0.94278</cdr:y>
    </cdr:to>
    <cdr:sp macro="" textlink="">
      <cdr:nvSpPr>
        <cdr:cNvPr id="5" name="TextBox 4"/>
        <cdr:cNvSpPr txBox="1"/>
      </cdr:nvSpPr>
      <cdr:spPr>
        <a:xfrm xmlns:a="http://schemas.openxmlformats.org/drawingml/2006/main">
          <a:off x="3762376" y="3243264"/>
          <a:ext cx="9620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KORS</a:t>
          </a:r>
        </a:p>
      </cdr:txBody>
    </cdr:sp>
  </cdr:relSizeAnchor>
  <cdr:relSizeAnchor xmlns:cdr="http://schemas.openxmlformats.org/drawingml/2006/chartDrawing">
    <cdr:from>
      <cdr:x>0.65353</cdr:x>
      <cdr:y>0.75553</cdr:y>
    </cdr:from>
    <cdr:to>
      <cdr:x>0.85057</cdr:x>
      <cdr:y>0.83875</cdr:y>
    </cdr:to>
    <cdr:sp macro="" textlink="">
      <cdr:nvSpPr>
        <cdr:cNvPr id="6" name="TextBox 5"/>
        <cdr:cNvSpPr txBox="1"/>
      </cdr:nvSpPr>
      <cdr:spPr>
        <a:xfrm xmlns:a="http://schemas.openxmlformats.org/drawingml/2006/main">
          <a:off x="3790951" y="2767014"/>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FRAN</a:t>
          </a:r>
        </a:p>
      </cdr:txBody>
    </cdr:sp>
  </cdr:relSizeAnchor>
  <cdr:relSizeAnchor xmlns:cdr="http://schemas.openxmlformats.org/drawingml/2006/chartDrawing">
    <cdr:from>
      <cdr:x>0.55172</cdr:x>
      <cdr:y>0.15215</cdr:y>
    </cdr:from>
    <cdr:to>
      <cdr:x>0.67159</cdr:x>
      <cdr:y>0.23277</cdr:y>
    </cdr:to>
    <cdr:sp macro="" textlink="">
      <cdr:nvSpPr>
        <cdr:cNvPr id="7" name="TextBox 1"/>
        <cdr:cNvSpPr txBox="1"/>
      </cdr:nvSpPr>
      <cdr:spPr>
        <a:xfrm xmlns:a="http://schemas.openxmlformats.org/drawingml/2006/main">
          <a:off x="3200377" y="528244"/>
          <a:ext cx="695333" cy="2799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CELG</a:t>
          </a:r>
        </a:p>
      </cdr:txBody>
    </cdr:sp>
  </cdr:relSizeAnchor>
  <cdr:relSizeAnchor xmlns:cdr="http://schemas.openxmlformats.org/drawingml/2006/chartDrawing">
    <cdr:from>
      <cdr:x>0.52053</cdr:x>
      <cdr:y>0.34386</cdr:y>
    </cdr:from>
    <cdr:to>
      <cdr:x>0.70443</cdr:x>
      <cdr:y>0.42709</cdr:y>
    </cdr:to>
    <cdr:sp macro="" textlink="">
      <cdr:nvSpPr>
        <cdr:cNvPr id="8" name="TextBox 2"/>
        <cdr:cNvSpPr txBox="1"/>
      </cdr:nvSpPr>
      <cdr:spPr>
        <a:xfrm xmlns:a="http://schemas.openxmlformats.org/drawingml/2006/main">
          <a:off x="3019450" y="1193818"/>
          <a:ext cx="1066753" cy="288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BLK</a:t>
          </a:r>
        </a:p>
      </cdr:txBody>
    </cdr:sp>
  </cdr:relSizeAnchor>
  <cdr:relSizeAnchor xmlns:cdr="http://schemas.openxmlformats.org/drawingml/2006/chartDrawing">
    <cdr:from>
      <cdr:x>0.64039</cdr:x>
      <cdr:y>0.81973</cdr:y>
    </cdr:from>
    <cdr:to>
      <cdr:x>0.80624</cdr:x>
      <cdr:y>0.87694</cdr:y>
    </cdr:to>
    <cdr:sp macro="" textlink="">
      <cdr:nvSpPr>
        <cdr:cNvPr id="9" name="TextBox 4"/>
        <cdr:cNvSpPr txBox="1"/>
      </cdr:nvSpPr>
      <cdr:spPr>
        <a:xfrm xmlns:a="http://schemas.openxmlformats.org/drawingml/2006/main">
          <a:off x="3714726" y="2845978"/>
          <a:ext cx="962050" cy="19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KORS</a:t>
          </a:r>
        </a:p>
      </cdr:txBody>
    </cdr:sp>
  </cdr:relSizeAnchor>
  <cdr:relSizeAnchor xmlns:cdr="http://schemas.openxmlformats.org/drawingml/2006/chartDrawing">
    <cdr:from>
      <cdr:x>0.44828</cdr:x>
      <cdr:y>0.44033</cdr:y>
    </cdr:from>
    <cdr:to>
      <cdr:x>0.61084</cdr:x>
      <cdr:y>0.5144</cdr:y>
    </cdr:to>
    <cdr:sp macro="" textlink="">
      <cdr:nvSpPr>
        <cdr:cNvPr id="10" name="TextBox 6"/>
        <cdr:cNvSpPr txBox="1"/>
      </cdr:nvSpPr>
      <cdr:spPr>
        <a:xfrm xmlns:a="http://schemas.openxmlformats.org/drawingml/2006/main">
          <a:off x="2600326" y="1528764"/>
          <a:ext cx="9429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TWX</a:t>
          </a:r>
        </a:p>
      </cdr:txBody>
    </cdr:sp>
  </cdr:relSizeAnchor>
  <cdr:relSizeAnchor xmlns:cdr="http://schemas.openxmlformats.org/drawingml/2006/chartDrawing">
    <cdr:from>
      <cdr:x>0.17898</cdr:x>
      <cdr:y>0.7284</cdr:y>
    </cdr:from>
    <cdr:to>
      <cdr:x>0.28407</cdr:x>
      <cdr:y>0.78327</cdr:y>
    </cdr:to>
    <cdr:sp macro="" textlink="">
      <cdr:nvSpPr>
        <cdr:cNvPr id="11" name="TextBox 7"/>
        <cdr:cNvSpPr txBox="1"/>
      </cdr:nvSpPr>
      <cdr:spPr>
        <a:xfrm xmlns:a="http://schemas.openxmlformats.org/drawingml/2006/main">
          <a:off x="1038226" y="2528889"/>
          <a:ext cx="6096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XLK</a:t>
          </a:r>
        </a:p>
      </cdr:txBody>
    </cdr:sp>
  </cdr:relSizeAnchor>
  <cdr:relSizeAnchor xmlns:cdr="http://schemas.openxmlformats.org/drawingml/2006/chartDrawing">
    <cdr:from>
      <cdr:x>0.4844</cdr:x>
      <cdr:y>0.7476</cdr:y>
    </cdr:from>
    <cdr:to>
      <cdr:x>0.57143</cdr:x>
      <cdr:y>0.79973</cdr:y>
    </cdr:to>
    <cdr:sp macro="" textlink="">
      <cdr:nvSpPr>
        <cdr:cNvPr id="12" name="TextBox 8"/>
        <cdr:cNvSpPr txBox="1"/>
      </cdr:nvSpPr>
      <cdr:spPr>
        <a:xfrm xmlns:a="http://schemas.openxmlformats.org/drawingml/2006/main">
          <a:off x="2809876" y="2595564"/>
          <a:ext cx="5048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4B515-245B-2C4F-B440-52D9BEBAC35F}" type="datetimeFigureOut">
              <a:rPr lang="en-US" smtClean="0"/>
              <a:pPr/>
              <a:t>7/29/2019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6DFE1-49DF-B24D-AE82-C124453B25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4329512-3AF2-5D47-BE62-2A3B6510F76B}" type="slidenum">
              <a:rPr lang="en-US" sz="1200"/>
              <a:pPr algn="r" eaLnBrk="0" hangingPunct="0"/>
              <a:t>1</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
        <p:nvSpPr>
          <p:cNvPr id="13316" name="Slide Number Placeholder 3"/>
          <p:cNvSpPr>
            <a:spLocks noGrp="1"/>
          </p:cNvSpPr>
          <p:nvPr>
            <p:ph type="sldNum" sz="quarter" idx="5"/>
          </p:nvPr>
        </p:nvSpPr>
        <p:spPr>
          <a:noFill/>
        </p:spPr>
        <p:txBody>
          <a:bodyPr/>
          <a:lstStyle/>
          <a:p>
            <a:fld id="{84FBBA17-FFD5-8A4C-A1AB-C80DB9E9AA58}"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14340" name="Slide Number Placeholder 3"/>
          <p:cNvSpPr>
            <a:spLocks noGrp="1"/>
          </p:cNvSpPr>
          <p:nvPr>
            <p:ph type="sldNum" sz="quarter" idx="5"/>
          </p:nvPr>
        </p:nvSpPr>
        <p:spPr>
          <a:noFill/>
        </p:spPr>
        <p:txBody>
          <a:bodyPr/>
          <a:lstStyle/>
          <a:p>
            <a:fld id="{8BAF65F7-6E28-0744-963B-81BF1C2BD405}" type="slidenum">
              <a:rPr lang="en-US">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http://www.usnews.com/news/blogs/home-front/2013/03/19/housing-recovery-gains-ground-as-new-construction-permits-pick-up</a:t>
            </a:r>
          </a:p>
          <a:p>
            <a:r>
              <a:rPr lang="en-US">
                <a:latin typeface="Arial" pitchFamily="-65" charset="0"/>
                <a:ea typeface="ＭＳ Ｐゴシック" pitchFamily="-65" charset="-128"/>
                <a:cs typeface="ＭＳ Ｐゴシック" pitchFamily="-65" charset="-128"/>
              </a:rPr>
              <a:t>http://www.usnews.com/news/blogs/home-front/2013/02/27/january-pending-home-sales-rise-again</a:t>
            </a:r>
          </a:p>
        </p:txBody>
      </p:sp>
      <p:sp>
        <p:nvSpPr>
          <p:cNvPr id="15364" name="Slide Number Placeholder 3"/>
          <p:cNvSpPr>
            <a:spLocks noGrp="1"/>
          </p:cNvSpPr>
          <p:nvPr>
            <p:ph type="sldNum" sz="quarter" idx="5"/>
          </p:nvPr>
        </p:nvSpPr>
        <p:spPr>
          <a:noFill/>
        </p:spPr>
        <p:txBody>
          <a:bodyPr/>
          <a:lstStyle/>
          <a:p>
            <a:fld id="{54E946F7-4868-0747-8ABC-CC9BFD595C41}" type="slidenum">
              <a:rPr lang="en-US">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http://www.imf.org/external/pubs/ft/weo/2013/update/01/pdf/0113.pdf</a:t>
            </a:r>
          </a:p>
        </p:txBody>
      </p:sp>
      <p:sp>
        <p:nvSpPr>
          <p:cNvPr id="16388" name="Slide Number Placeholder 3"/>
          <p:cNvSpPr>
            <a:spLocks noGrp="1"/>
          </p:cNvSpPr>
          <p:nvPr>
            <p:ph type="sldNum" sz="quarter" idx="5"/>
          </p:nvPr>
        </p:nvSpPr>
        <p:spPr>
          <a:noFill/>
        </p:spPr>
        <p:txBody>
          <a:bodyPr/>
          <a:lstStyle/>
          <a:p>
            <a:fld id="{D21331FA-39F2-2249-B361-672A1F617235}" type="slidenum">
              <a:rPr lang="en-US">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5B5ADCE-D397-4F34-B9A5-97E8D724807E}" type="slidenum">
              <a:rPr lang="en-US" sz="1200">
                <a:solidFill>
                  <a:prstClr val="black"/>
                </a:solidFill>
              </a:rPr>
              <a:pPr/>
              <a:t>44</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en-US">
              <a:latin typeface="Arial" charset="0"/>
              <a:ea typeface="ＭＳ Ｐゴシック" charset="0"/>
              <a:cs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B06BEB-8524-304D-934B-CF1F0DA67378}" type="slidenum">
              <a:rPr lang="en-US" sz="1200"/>
              <a:pPr/>
              <a:t>45</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72E519-2F39-4245-B52E-49FDB7EF9D1C}" type="slidenum">
              <a:rPr lang="en-US" sz="1200"/>
              <a:pPr/>
              <a:t>50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08EA26B1-C6BB-8545-8235-ED618DBCD185}" type="slidenum">
              <a:rPr lang="en-US"/>
              <a:pPr/>
              <a:t>‹#›</a:t>
            </a:fld>
            <a:endParaRPr lang="en-US"/>
          </a:p>
        </p:txBody>
      </p:sp>
      <p:sp>
        <p:nvSpPr>
          <p:cNvPr id="5" name="Rectangle 8"/>
          <p:cNvSpPr>
            <a:spLocks noGrp="1" noChangeArrowheads="1"/>
          </p:cNvSpPr>
          <p:nvPr>
            <p:ph type="dt" sz="half" idx="11"/>
          </p:nvPr>
        </p:nvSpPr>
        <p:spPr>
          <a:ln/>
        </p:spPr>
        <p:txBody>
          <a:bodyPr/>
          <a:lstStyle>
            <a:lvl1pPr>
              <a:defRPr/>
            </a:lvl1pPr>
          </a:lstStyle>
          <a:p>
            <a:endParaRPr lang="en-US"/>
          </a:p>
          <a:p>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474720"/>
            <a:ext cx="7772400" cy="1737360"/>
          </a:xfrm>
        </p:spPr>
        <p:txBody>
          <a:bodyPr anchor="t"/>
          <a:lstStyle>
            <a:lvl1pPr algn="ctr">
              <a:defRPr sz="3200"/>
            </a:lvl1pPr>
          </a:lstStyle>
          <a:p>
            <a:r>
              <a:rPr lang="en-US"/>
              <a:t>Click to edit Master title style</a:t>
            </a:r>
          </a:p>
        </p:txBody>
      </p:sp>
      <p:sp>
        <p:nvSpPr>
          <p:cNvPr id="5123" name="Rectangle 3"/>
          <p:cNvSpPr>
            <a:spLocks noGrp="1" noChangeArrowheads="1"/>
          </p:cNvSpPr>
          <p:nvPr>
            <p:ph type="subTitle" idx="1"/>
          </p:nvPr>
        </p:nvSpPr>
        <p:spPr>
          <a:xfrm>
            <a:off x="685800" y="5394960"/>
            <a:ext cx="7772400" cy="548640"/>
          </a:xfrm>
        </p:spPr>
        <p:txBody>
          <a:bodyPr/>
          <a:lstStyle>
            <a:lvl1pPr marL="0" indent="0" algn="ctr">
              <a:buFont typeface="Wingdings" pitchFamily="-107" charset="2"/>
              <a:buNone/>
              <a:defRPr sz="1800"/>
            </a:lvl1pPr>
          </a:lstStyle>
          <a:p>
            <a:r>
              <a:rPr lang="en-US"/>
              <a:t>Click to edit Master subtitle style</a:t>
            </a:r>
          </a:p>
        </p:txBody>
      </p:sp>
      <p:sp>
        <p:nvSpPr>
          <p:cNvPr id="4" name="Rectangle 4"/>
          <p:cNvSpPr>
            <a:spLocks noGrp="1" noChangeArrowheads="1"/>
          </p:cNvSpPr>
          <p:nvPr>
            <p:ph type="dt" sz="half" idx="10"/>
          </p:nvPr>
        </p:nvSpPr>
        <p:spPr>
          <a:xfrm>
            <a:off x="685800" y="6248400"/>
            <a:ext cx="3657600" cy="334963"/>
          </a:xfrm>
        </p:spPr>
        <p:txBody>
          <a:bodyPr/>
          <a:lstStyle>
            <a:lvl1pPr>
              <a:defRPr>
                <a:solidFill>
                  <a:schemeClr val="folHlink"/>
                </a:solidFill>
                <a:latin typeface="Georgia" pitchFamily="-112" charset="0"/>
                <a:ea typeface="+mn-ea"/>
                <a:cs typeface="+mn-cs"/>
              </a:defRPr>
            </a:lvl1pPr>
          </a:lstStyle>
          <a:p>
            <a:pPr>
              <a:defRPr/>
            </a:pPr>
            <a:endParaRPr lang="en-US"/>
          </a:p>
        </p:txBody>
      </p:sp>
      <p:sp>
        <p:nvSpPr>
          <p:cNvPr id="5" name="Rectangle 5"/>
          <p:cNvSpPr>
            <a:spLocks noGrp="1" noChangeArrowheads="1"/>
          </p:cNvSpPr>
          <p:nvPr>
            <p:ph type="ftr" sz="quarter" idx="11"/>
          </p:nvPr>
        </p:nvSpPr>
        <p:spPr>
          <a:xfrm>
            <a:off x="4724400" y="6248400"/>
            <a:ext cx="3733800" cy="334963"/>
          </a:xfrm>
        </p:spPr>
        <p:txBody>
          <a:bodyPr/>
          <a:lstStyle>
            <a:lvl1pPr algn="ctr">
              <a:defRPr>
                <a:solidFill>
                  <a:schemeClr val="folHlink"/>
                </a:solidFill>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C5CBF0D0-6FAB-D94F-8C19-65325DBA69A8}" type="slidenum">
              <a:rPr lang="en-US"/>
              <a:pPr/>
              <a:t>‹#›</a:t>
            </a:fld>
            <a:endParaRPr lang="en-US"/>
          </a:p>
        </p:txBody>
      </p:sp>
      <p:sp>
        <p:nvSpPr>
          <p:cNvPr id="4" name="Rectangle 8"/>
          <p:cNvSpPr>
            <a:spLocks noGrp="1" noChangeArrowheads="1"/>
          </p:cNvSpPr>
          <p:nvPr>
            <p:ph type="dt" sz="half" idx="11"/>
          </p:nvPr>
        </p:nvSpPr>
        <p:spPr>
          <a:ln/>
        </p:spPr>
        <p:txBody>
          <a:bodyPr/>
          <a:lstStyle>
            <a:lvl1pPr>
              <a:defRPr/>
            </a:lvl1pPr>
          </a:lstStyle>
          <a:p>
            <a:endParaRPr lang="en-US"/>
          </a:p>
          <a:p>
            <a:endParaRPr lang="en-US"/>
          </a:p>
        </p:txBody>
      </p:sp>
      <p:sp>
        <p:nvSpPr>
          <p:cNvPr id="5" name="Rectangle 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5932EF6-EF3C-464D-AA72-B2455AB722FF}"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endParaRPr lang="en-US"/>
          </a:p>
          <a:p>
            <a:pPr>
              <a:defRPr/>
            </a:pPr>
            <a:endParaRPr lang="en-US"/>
          </a:p>
        </p:txBody>
      </p:sp>
      <p:sp>
        <p:nvSpPr>
          <p:cNvPr id="4"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966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387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52400" y="6446838"/>
            <a:ext cx="381000" cy="33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solidFill>
                  <a:srgbClr val="EDE3BD"/>
                </a:solidFill>
                <a:latin typeface="Georgia" pitchFamily="-65" charset="0"/>
              </a:defRPr>
            </a:lvl1pPr>
          </a:lstStyle>
          <a:p>
            <a:pPr defTabSz="914400" fontAlgn="base">
              <a:spcBef>
                <a:spcPct val="0"/>
              </a:spcBef>
              <a:spcAft>
                <a:spcPct val="0"/>
              </a:spcAft>
            </a:pPr>
            <a:fld id="{D59DC6BB-661E-A348-AC3B-FF881CB29125}" type="slidenum">
              <a:rPr lang="en-US"/>
              <a:pPr defTabSz="914400" fontAlgn="base">
                <a:spcBef>
                  <a:spcPct val="0"/>
                </a:spcBef>
                <a:spcAft>
                  <a:spcPct val="0"/>
                </a:spcAft>
              </a:pPr>
              <a:t>‹#›</a:t>
            </a:fld>
            <a:endParaRPr lang="en-US"/>
          </a:p>
        </p:txBody>
      </p:sp>
      <p:sp>
        <p:nvSpPr>
          <p:cNvPr id="1032" name="Rectangle 8"/>
          <p:cNvSpPr>
            <a:spLocks noGrp="1" noChangeArrowheads="1"/>
          </p:cNvSpPr>
          <p:nvPr>
            <p:ph type="dt" sz="half" idx="2"/>
          </p:nvPr>
        </p:nvSpPr>
        <p:spPr bwMode="auto">
          <a:xfrm>
            <a:off x="685800" y="6446838"/>
            <a:ext cx="1828800" cy="33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a:solidFill>
                  <a:srgbClr val="EDE3BD"/>
                </a:solidFill>
                <a:latin typeface="Georgia" pitchFamily="-65" charset="0"/>
              </a:defRPr>
            </a:lvl1pPr>
          </a:lstStyle>
          <a:p>
            <a:pPr defTabSz="914400" fontAlgn="base">
              <a:spcBef>
                <a:spcPct val="0"/>
              </a:spcBef>
              <a:spcAft>
                <a:spcPct val="0"/>
              </a:spcAft>
            </a:pPr>
            <a:endParaRPr lang="en-US"/>
          </a:p>
          <a:p>
            <a:pPr defTabSz="914400" fontAlgn="base">
              <a:spcBef>
                <a:spcPct val="0"/>
              </a:spcBef>
              <a:spcAft>
                <a:spcPct val="0"/>
              </a:spcAft>
            </a:pPr>
            <a:endParaRPr lang="en-US"/>
          </a:p>
        </p:txBody>
      </p:sp>
      <p:sp>
        <p:nvSpPr>
          <p:cNvPr id="1033" name="Rectangle 9"/>
          <p:cNvSpPr>
            <a:spLocks noGrp="1" noChangeArrowheads="1"/>
          </p:cNvSpPr>
          <p:nvPr>
            <p:ph type="ftr" sz="quarter" idx="3"/>
          </p:nvPr>
        </p:nvSpPr>
        <p:spPr bwMode="auto">
          <a:xfrm>
            <a:off x="2667000" y="6446838"/>
            <a:ext cx="4191000" cy="33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rgbClr val="EDE3BD"/>
                </a:solidFill>
                <a:latin typeface="Georgia" pitchFamily="-112" charset="0"/>
                <a:ea typeface="ＭＳ Ｐゴシック" pitchFamily="-112" charset="-128"/>
                <a:cs typeface="+mn-cs"/>
              </a:defRPr>
            </a:lvl1pPr>
          </a:lstStyle>
          <a:p>
            <a:pPr defTabSz="914400" fontAlgn="base">
              <a:spcBef>
                <a:spcPct val="0"/>
              </a:spcBef>
              <a:spcAft>
                <a:spcPct val="0"/>
              </a:spcAft>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6pPr>
      <a:lvl7pPr marL="9144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7pPr>
      <a:lvl8pPr marL="13716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8pPr>
      <a:lvl9pPr marL="1828800" algn="l" rtl="0" eaLnBrk="1" fontAlgn="base" hangingPunct="1">
        <a:spcBef>
          <a:spcPct val="0"/>
        </a:spcBef>
        <a:spcAft>
          <a:spcPct val="0"/>
        </a:spcAft>
        <a:defRPr sz="2800">
          <a:solidFill>
            <a:schemeClr val="tx2"/>
          </a:solidFill>
          <a:latin typeface="Georgia" pitchFamily="-107" charset="0"/>
          <a:ea typeface="ＭＳ Ｐゴシック" pitchFamily="-107" charset="-128"/>
          <a:cs typeface="ＭＳ Ｐゴシック" pitchFamily="-107" charset="-128"/>
        </a:defRPr>
      </a:lvl9pPr>
    </p:titleStyle>
    <p:bodyStyle>
      <a:lvl1pPr marL="168275" indent="-168275" algn="l" rtl="0" eaLnBrk="0" fontAlgn="base" hangingPunct="0">
        <a:spcBef>
          <a:spcPct val="20000"/>
        </a:spcBef>
        <a:spcAft>
          <a:spcPct val="0"/>
        </a:spcAft>
        <a:buSzPct val="75000"/>
        <a:buFont typeface="Wingdings" pitchFamily="-65" charset="2"/>
        <a:buChar char="§"/>
        <a:defRPr sz="2400">
          <a:solidFill>
            <a:schemeClr val="tx1"/>
          </a:solidFill>
          <a:latin typeface="+mn-lt"/>
          <a:ea typeface="+mn-ea"/>
          <a:cs typeface="+mn-cs"/>
        </a:defRPr>
      </a:lvl1pPr>
      <a:lvl2pPr marL="455613" indent="-173038" algn="l" rtl="0" eaLnBrk="0" fontAlgn="base" hangingPunct="0">
        <a:spcBef>
          <a:spcPct val="20000"/>
        </a:spcBef>
        <a:spcAft>
          <a:spcPct val="0"/>
        </a:spcAft>
        <a:buSzPct val="75000"/>
        <a:buFont typeface="Wingdings" pitchFamily="-65" charset="2"/>
        <a:buChar char="§"/>
        <a:defRPr sz="2000">
          <a:solidFill>
            <a:schemeClr val="tx1"/>
          </a:solidFill>
          <a:latin typeface="+mn-lt"/>
          <a:ea typeface="+mn-ea"/>
        </a:defRPr>
      </a:lvl2pPr>
      <a:lvl3pPr marL="742950" indent="-173038" algn="l" rtl="0" eaLnBrk="0" fontAlgn="base" hangingPunct="0">
        <a:spcBef>
          <a:spcPct val="20000"/>
        </a:spcBef>
        <a:spcAft>
          <a:spcPct val="0"/>
        </a:spcAft>
        <a:buSzPct val="75000"/>
        <a:buFont typeface="Wingdings" pitchFamily="-65" charset="2"/>
        <a:buChar char="§"/>
        <a:defRPr>
          <a:solidFill>
            <a:schemeClr val="tx1"/>
          </a:solidFill>
          <a:latin typeface="+mn-lt"/>
          <a:ea typeface="+mn-ea"/>
        </a:defRPr>
      </a:lvl3pPr>
      <a:lvl4pPr marL="1030288" indent="-173038" algn="l" rtl="0" eaLnBrk="0" fontAlgn="base" hangingPunct="0">
        <a:spcBef>
          <a:spcPct val="20000"/>
        </a:spcBef>
        <a:spcAft>
          <a:spcPct val="0"/>
        </a:spcAft>
        <a:buSzPct val="75000"/>
        <a:buFont typeface="Wingdings" pitchFamily="-65" charset="2"/>
        <a:buChar char="§"/>
        <a:defRPr sz="1600">
          <a:solidFill>
            <a:schemeClr val="tx1"/>
          </a:solidFill>
          <a:latin typeface="+mn-lt"/>
          <a:ea typeface="+mn-ea"/>
        </a:defRPr>
      </a:lvl4pPr>
      <a:lvl5pPr marL="1317625" indent="-173038" algn="l" rtl="0" eaLnBrk="0" fontAlgn="base" hangingPunct="0">
        <a:spcBef>
          <a:spcPct val="20000"/>
        </a:spcBef>
        <a:spcAft>
          <a:spcPct val="0"/>
        </a:spcAft>
        <a:buSzPct val="75000"/>
        <a:buFont typeface="Wingdings" pitchFamily="-65" charset="2"/>
        <a:buChar char="§"/>
        <a:defRPr sz="1600">
          <a:solidFill>
            <a:schemeClr val="tx1"/>
          </a:solidFill>
          <a:latin typeface="+mn-lt"/>
          <a:ea typeface="+mn-ea"/>
        </a:defRPr>
      </a:lvl5pPr>
      <a:lvl6pPr marL="17748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6pPr>
      <a:lvl7pPr marL="22320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7pPr>
      <a:lvl8pPr marL="26892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8pPr>
      <a:lvl9pPr marL="31464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2514600"/>
            <a:ext cx="9144000" cy="1676400"/>
          </a:xfrm>
        </p:spPr>
        <p:txBody>
          <a:bodyPr anchor="t"/>
          <a:lstStyle/>
          <a:p>
            <a:pPr algn="ctr" eaLnBrk="1" hangingPunct="1"/>
            <a:r>
              <a:rPr lang="en-US" sz="3200" dirty="0" err="1"/>
              <a:t>Sellinger</a:t>
            </a:r>
            <a:r>
              <a:rPr lang="en-US" sz="3200" dirty="0"/>
              <a:t> Applied Portfolio Report</a:t>
            </a:r>
            <a:br>
              <a:rPr lang="en-US" sz="3200" dirty="0"/>
            </a:br>
            <a:endParaRPr lang="en-US" sz="2000" dirty="0"/>
          </a:p>
        </p:txBody>
      </p:sp>
      <p:sp>
        <p:nvSpPr>
          <p:cNvPr id="4099" name="Rectangle 3"/>
          <p:cNvSpPr>
            <a:spLocks noGrp="1" noChangeArrowheads="1"/>
          </p:cNvSpPr>
          <p:nvPr>
            <p:ph type="subTitle" idx="4294967295"/>
          </p:nvPr>
        </p:nvSpPr>
        <p:spPr>
          <a:xfrm>
            <a:off x="0" y="3505200"/>
            <a:ext cx="9144000" cy="2895600"/>
          </a:xfrm>
        </p:spPr>
        <p:txBody>
          <a:bodyPr/>
          <a:lstStyle/>
          <a:p>
            <a:pPr marL="0" indent="0" algn="ctr" eaLnBrk="1" hangingPunct="1">
              <a:buFont typeface="Wingdings" pitchFamily="-65" charset="2"/>
              <a:buNone/>
            </a:pPr>
            <a:r>
              <a:rPr lang="en-US" dirty="0"/>
              <a:t>Spring 2013</a:t>
            </a:r>
          </a:p>
          <a:p>
            <a:pPr marL="0" indent="0" algn="ctr" eaLnBrk="1" hangingPunct="1">
              <a:buFont typeface="Wingdings" pitchFamily="-65" charset="2"/>
              <a:buNone/>
            </a:pPr>
            <a:endParaRPr lang="en-US" sz="1800" b="1" dirty="0"/>
          </a:p>
          <a:p>
            <a:pPr marL="0" indent="0" algn="ctr" eaLnBrk="1" hangingPunct="1">
              <a:buFont typeface="Wingdings" pitchFamily="-65" charset="2"/>
              <a:buNone/>
            </a:pPr>
            <a:endParaRPr lang="en-US" sz="1800" dirty="0"/>
          </a:p>
          <a:p>
            <a:pPr marL="0" indent="0" algn="ctr" eaLnBrk="1" hangingPunct="1">
              <a:buFont typeface="Wingdings" pitchFamily="-65" charset="2"/>
              <a:buNone/>
            </a:pP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85800" y="1981200"/>
            <a:ext cx="7772400" cy="1760155"/>
          </a:xfrm>
        </p:spPr>
        <p:txBody>
          <a:bodyPr/>
          <a:lstStyle/>
          <a:p>
            <a:pPr marL="0" indent="0" eaLnBrk="1" hangingPunct="1">
              <a:spcBef>
                <a:spcPct val="0"/>
              </a:spcBef>
              <a:buFont typeface="Wingdings" pitchFamily="-65" charset="2"/>
              <a:buNone/>
            </a:pPr>
            <a:r>
              <a:rPr lang="en-US" sz="3200" kern="1200" dirty="0">
                <a:solidFill>
                  <a:srgbClr val="184E3F"/>
                </a:solidFill>
              </a:rPr>
              <a:t>Sector Overviews </a:t>
            </a:r>
          </a:p>
        </p:txBody>
      </p:sp>
      <p:sp>
        <p:nvSpPr>
          <p:cNvPr id="15364"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152400"/>
            <a:ext cx="7772400" cy="1143000"/>
          </a:xfrm>
        </p:spPr>
        <p:txBody>
          <a:bodyPr/>
          <a:lstStyle/>
          <a:p>
            <a:r>
              <a:rPr lang="en-US" dirty="0"/>
              <a:t>Consumer Discretionary (XLY)</a:t>
            </a:r>
          </a:p>
        </p:txBody>
      </p:sp>
      <p:pic>
        <p:nvPicPr>
          <p:cNvPr id="16387" name="Content Placeholder 4"/>
          <p:cNvPicPr>
            <a:picLocks noGrp="1" noChangeAspect="1"/>
          </p:cNvPicPr>
          <p:nvPr>
            <p:ph idx="1"/>
          </p:nvPr>
        </p:nvPicPr>
        <p:blipFill>
          <a:blip r:embed="rId2"/>
          <a:srcRect/>
          <a:stretch>
            <a:fillRect/>
          </a:stretch>
        </p:blipFill>
        <p:spPr>
          <a:xfrm>
            <a:off x="304800" y="3962400"/>
            <a:ext cx="4343400" cy="2438400"/>
          </a:xfrm>
        </p:spPr>
      </p:pic>
      <p:sp>
        <p:nvSpPr>
          <p:cNvPr id="16388"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609600" y="6477000"/>
            <a:ext cx="358140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a:t>
            </a:r>
            <a:r>
              <a:rPr lang="en-US" sz="900">
                <a:solidFill>
                  <a:schemeClr val="bg1"/>
                </a:solidFill>
              </a:rPr>
              <a:t>Yahoo Finance, Morningstar Direct, Reuters Eikon</a:t>
            </a:r>
            <a:endParaRPr lang="en-US" sz="900">
              <a:solidFill>
                <a:schemeClr val="bg1"/>
              </a:solidFill>
              <a:latin typeface="Georgia" pitchFamily="-65" charset="0"/>
            </a:endParaRPr>
          </a:p>
        </p:txBody>
      </p:sp>
      <p:sp>
        <p:nvSpPr>
          <p:cNvPr id="16390" name="TextBox 6"/>
          <p:cNvSpPr txBox="1">
            <a:spLocks noChangeArrowheads="1"/>
          </p:cNvSpPr>
          <p:nvPr/>
        </p:nvSpPr>
        <p:spPr bwMode="auto">
          <a:xfrm>
            <a:off x="914400" y="1371600"/>
            <a:ext cx="6477000" cy="461963"/>
          </a:xfrm>
          <a:prstGeom prst="rect">
            <a:avLst/>
          </a:prstGeom>
          <a:noFill/>
          <a:ln w="9525">
            <a:noFill/>
            <a:miter lim="800000"/>
            <a:headEnd/>
            <a:tailEnd/>
          </a:ln>
        </p:spPr>
        <p:txBody>
          <a:bodyPr>
            <a:prstTxWarp prst="textNoShape">
              <a:avLst/>
            </a:prstTxWarp>
            <a:spAutoFit/>
          </a:bodyPr>
          <a:lstStyle/>
          <a:p>
            <a:endParaRPr lang="en-US"/>
          </a:p>
        </p:txBody>
      </p:sp>
      <p:sp>
        <p:nvSpPr>
          <p:cNvPr id="16391" name="TextBox 6"/>
          <p:cNvSpPr txBox="1">
            <a:spLocks noChangeArrowheads="1"/>
          </p:cNvSpPr>
          <p:nvPr/>
        </p:nvSpPr>
        <p:spPr bwMode="auto">
          <a:xfrm>
            <a:off x="457200" y="1219200"/>
            <a:ext cx="6477000" cy="2678113"/>
          </a:xfrm>
          <a:prstGeom prst="rect">
            <a:avLst/>
          </a:prstGeom>
          <a:noFill/>
          <a:ln w="9525">
            <a:noFill/>
            <a:miter lim="800000"/>
            <a:headEnd/>
            <a:tailEnd/>
          </a:ln>
        </p:spPr>
        <p:txBody>
          <a:bodyPr>
            <a:prstTxWarp prst="textNoShape">
              <a:avLst/>
            </a:prstTxWarp>
            <a:spAutoFit/>
          </a:bodyPr>
          <a:lstStyle/>
          <a:p>
            <a:r>
              <a:rPr lang="en-US" sz="1800">
                <a:latin typeface="Corbel" pitchFamily="-65" charset="0"/>
                <a:ea typeface="Corbel" pitchFamily="-65" charset="0"/>
                <a:cs typeface="Corbel" pitchFamily="-65" charset="0"/>
              </a:rPr>
              <a:t>• Consumer Discretionary currently comprises 11.23% of the S&amp;P500</a:t>
            </a:r>
          </a:p>
          <a:p>
            <a:r>
              <a:rPr lang="en-US" sz="1800">
                <a:latin typeface="Corbel" pitchFamily="-65" charset="0"/>
                <a:ea typeface="Corbel" pitchFamily="-65" charset="0"/>
                <a:cs typeface="Corbel" pitchFamily="-65" charset="0"/>
              </a:rPr>
              <a:t>• Sector is dependent upon current market and economic conditions, since it is comprised of nonessential goods and services primarily used for leisure over necessity</a:t>
            </a:r>
          </a:p>
          <a:p>
            <a:r>
              <a:rPr lang="en-US" sz="1800">
                <a:latin typeface="Corbel" pitchFamily="-65" charset="0"/>
                <a:ea typeface="Corbel" pitchFamily="-65" charset="0"/>
                <a:cs typeface="Corbel" pitchFamily="-65" charset="0"/>
              </a:rPr>
              <a:t>• Has continued to perform fairly-well despite issues regarding the fiscal cliff, supporting the SAP fund’s overweight contribution consisting of 18.29% of the portfolio</a:t>
            </a:r>
          </a:p>
          <a:p>
            <a:endParaRPr lang="en-US"/>
          </a:p>
        </p:txBody>
      </p:sp>
      <p:graphicFrame>
        <p:nvGraphicFramePr>
          <p:cNvPr id="8" name="Table 7"/>
          <p:cNvGraphicFramePr>
            <a:graphicFrameLocks noGrp="1"/>
          </p:cNvGraphicFramePr>
          <p:nvPr/>
        </p:nvGraphicFramePr>
        <p:xfrm>
          <a:off x="5257800" y="46482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Michael </a:t>
                      </a:r>
                      <a:r>
                        <a:rPr kumimoji="0" lang="en-US" sz="1400" b="0" i="0" u="none" strike="noStrike" cap="none" normalizeH="0" baseline="0" dirty="0" err="1">
                          <a:ln>
                            <a:noFill/>
                          </a:ln>
                          <a:solidFill>
                            <a:srgbClr val="000000"/>
                          </a:solidFill>
                          <a:effectLst/>
                          <a:latin typeface="Georgia" pitchFamily="18" charset="0"/>
                          <a:ea typeface="ＭＳ Ｐゴシック" pitchFamily="34" charset="-128"/>
                        </a:rPr>
                        <a:t>Kors</a:t>
                      </a:r>
                      <a:endParaRPr kumimoji="0" lang="en-US" sz="1400" b="0" i="0" u="none" strike="noStrike" cap="none" normalizeH="0" baseline="0" dirty="0">
                        <a:ln>
                          <a:noFill/>
                        </a:ln>
                        <a:solidFill>
                          <a:srgbClr val="000000"/>
                        </a:solidFill>
                        <a:effectLst/>
                        <a:latin typeface="Georgia" pitchFamily="18"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(KORS)</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Amazon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(AMZN)</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28600"/>
            <a:ext cx="7772400" cy="838200"/>
          </a:xfrm>
        </p:spPr>
        <p:txBody>
          <a:bodyPr/>
          <a:lstStyle/>
          <a:p>
            <a:r>
              <a:rPr lang="en-US" dirty="0"/>
              <a:t>Consumer Staples (XLP)</a:t>
            </a:r>
          </a:p>
        </p:txBody>
      </p:sp>
      <p:pic>
        <p:nvPicPr>
          <p:cNvPr id="17411" name="Content Placeholder 4"/>
          <p:cNvPicPr>
            <a:picLocks noGrp="1" noChangeAspect="1"/>
          </p:cNvPicPr>
          <p:nvPr>
            <p:ph idx="1"/>
          </p:nvPr>
        </p:nvPicPr>
        <p:blipFill>
          <a:blip r:embed="rId2"/>
          <a:srcRect/>
          <a:stretch>
            <a:fillRect/>
          </a:stretch>
        </p:blipFill>
        <p:spPr>
          <a:xfrm>
            <a:off x="228600" y="4114800"/>
            <a:ext cx="4114800" cy="2286000"/>
          </a:xfrm>
        </p:spPr>
      </p:pic>
      <p:sp>
        <p:nvSpPr>
          <p:cNvPr id="17412"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457200" y="6477000"/>
            <a:ext cx="327660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Morningstar Direct, Reuters Eikon</a:t>
            </a:r>
          </a:p>
        </p:txBody>
      </p:sp>
      <p:graphicFrame>
        <p:nvGraphicFramePr>
          <p:cNvPr id="7" name="Table 6"/>
          <p:cNvGraphicFramePr>
            <a:graphicFrameLocks noGrp="1"/>
          </p:cNvGraphicFramePr>
          <p:nvPr/>
        </p:nvGraphicFramePr>
        <p:xfrm>
          <a:off x="4800600" y="48006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Georgia" pitchFamily="18" charset="0"/>
                          <a:ea typeface="ＭＳ Ｐゴシック" pitchFamily="34" charset="-128"/>
                        </a:rPr>
                        <a:t>Conagra</a:t>
                      </a: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 Foods, Inc.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eorgia" pitchFamily="18" charset="0"/>
                          <a:ea typeface="ＭＳ Ｐゴシック" pitchFamily="34" charset="-128"/>
                        </a:rPr>
                        <a:t>(CAG)</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CVS Caremark Corporation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Georgia" pitchFamily="18" charset="0"/>
                          <a:ea typeface="ＭＳ Ｐゴシック" pitchFamily="34" charset="-128"/>
                        </a:rPr>
                        <a:t>(CVS)</a:t>
                      </a:r>
                      <a:endParaRPr kumimoji="0" lang="en-US" sz="1400" b="0" i="0" u="none" strike="noStrike" cap="none" normalizeH="0" baseline="0" dirty="0">
                        <a:ln>
                          <a:noFill/>
                        </a:ln>
                        <a:solidFill>
                          <a:srgbClr val="000000"/>
                        </a:solidFill>
                        <a:effectLst/>
                        <a:latin typeface="Georgia" pitchFamily="18" charset="0"/>
                        <a:ea typeface="ＭＳ Ｐゴシック" pitchFamily="34" charset="-128"/>
                      </a:endParaRP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7423" name="TextBox 7"/>
          <p:cNvSpPr txBox="1">
            <a:spLocks noChangeArrowheads="1"/>
          </p:cNvSpPr>
          <p:nvPr/>
        </p:nvSpPr>
        <p:spPr bwMode="auto">
          <a:xfrm>
            <a:off x="2286000" y="1828800"/>
            <a:ext cx="1905000" cy="461963"/>
          </a:xfrm>
          <a:prstGeom prst="rect">
            <a:avLst/>
          </a:prstGeom>
          <a:noFill/>
          <a:ln w="9525">
            <a:noFill/>
            <a:miter lim="800000"/>
            <a:headEnd/>
            <a:tailEnd/>
          </a:ln>
        </p:spPr>
        <p:txBody>
          <a:bodyPr>
            <a:prstTxWarp prst="textNoShape">
              <a:avLst/>
            </a:prstTxWarp>
            <a:spAutoFit/>
          </a:bodyPr>
          <a:lstStyle/>
          <a:p>
            <a:endParaRPr lang="en-US"/>
          </a:p>
        </p:txBody>
      </p:sp>
      <p:sp>
        <p:nvSpPr>
          <p:cNvPr id="17424" name="TextBox 8"/>
          <p:cNvSpPr txBox="1">
            <a:spLocks noChangeArrowheads="1"/>
          </p:cNvSpPr>
          <p:nvPr/>
        </p:nvSpPr>
        <p:spPr bwMode="auto">
          <a:xfrm>
            <a:off x="381000" y="1143000"/>
            <a:ext cx="7772400" cy="2862263"/>
          </a:xfrm>
          <a:prstGeom prst="rect">
            <a:avLst/>
          </a:prstGeom>
          <a:noFill/>
          <a:ln w="9525">
            <a:noFill/>
            <a:miter lim="800000"/>
            <a:headEnd/>
            <a:tailEnd/>
          </a:ln>
        </p:spPr>
        <p:txBody>
          <a:bodyPr>
            <a:prstTxWarp prst="textNoShape">
              <a:avLst/>
            </a:prstTxWarp>
            <a:spAutoFit/>
          </a:bodyPr>
          <a:lstStyle/>
          <a:p>
            <a:r>
              <a:rPr lang="en-US" sz="1800">
                <a:latin typeface="Corbel" pitchFamily="-65" charset="0"/>
                <a:ea typeface="Corbel" pitchFamily="-65" charset="0"/>
                <a:cs typeface="Corbel" pitchFamily="-65" charset="0"/>
              </a:rPr>
              <a:t>• Consumer Staples currently makes up 10.92% of the S&amp;P500</a:t>
            </a:r>
          </a:p>
          <a:p>
            <a:r>
              <a:rPr lang="en-US" sz="1800">
                <a:latin typeface="Corbel" pitchFamily="-65" charset="0"/>
                <a:ea typeface="Corbel" pitchFamily="-65" charset="0"/>
                <a:cs typeface="Corbel" pitchFamily="-65" charset="0"/>
              </a:rPr>
              <a:t>• Due to the basic human necessity for consumer staples, our portfolio strategy is to be overweight in this sector because consumers will purchase food, beverages, products for the home and prescription drugs regardless of poor economic conditions. </a:t>
            </a:r>
          </a:p>
          <a:p>
            <a:r>
              <a:rPr lang="en-US" sz="1800">
                <a:latin typeface="Corbel" pitchFamily="-65" charset="0"/>
                <a:ea typeface="Corbel" pitchFamily="-65" charset="0"/>
                <a:cs typeface="Corbel" pitchFamily="-65" charset="0"/>
              </a:rPr>
              <a:t>• This Index has historically appreciated over time. During 2009, the Index retraced approximately 30 percent in 2009, however it rebounded back above its pre-recession levels in 2012. Compared to the financial sectors and other sectors, the sector (following the index) has been similarly volatile and high-performing.</a:t>
            </a:r>
          </a:p>
          <a:p>
            <a:r>
              <a:rPr lang="en-US" sz="1800">
                <a:latin typeface="Corbel" pitchFamily="-65" charset="0"/>
                <a:ea typeface="Corbel" pitchFamily="-65" charset="0"/>
                <a:cs typeface="Corbel" pitchFamily="-65" charset="0"/>
              </a:rPr>
              <a:t> </a:t>
            </a:r>
            <a:endParaRPr 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0"/>
            <a:ext cx="7772400" cy="1143000"/>
          </a:xfrm>
        </p:spPr>
        <p:txBody>
          <a:bodyPr/>
          <a:lstStyle/>
          <a:p>
            <a:r>
              <a:rPr lang="en-US" dirty="0"/>
              <a:t>Energy Sector (XLE)</a:t>
            </a:r>
          </a:p>
        </p:txBody>
      </p:sp>
      <p:pic>
        <p:nvPicPr>
          <p:cNvPr id="18435" name="Content Placeholder 4"/>
          <p:cNvPicPr>
            <a:picLocks noGrp="1" noChangeAspect="1"/>
          </p:cNvPicPr>
          <p:nvPr>
            <p:ph idx="1"/>
          </p:nvPr>
        </p:nvPicPr>
        <p:blipFill>
          <a:blip r:embed="rId2"/>
          <a:srcRect/>
          <a:stretch>
            <a:fillRect/>
          </a:stretch>
        </p:blipFill>
        <p:spPr>
          <a:xfrm>
            <a:off x="228600" y="3962400"/>
            <a:ext cx="4343400" cy="2362200"/>
          </a:xfrm>
        </p:spPr>
      </p:pic>
      <p:sp>
        <p:nvSpPr>
          <p:cNvPr id="18436"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352425" y="6399213"/>
            <a:ext cx="3533775" cy="230187"/>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Morningstar Direct, Reuters Eikon</a:t>
            </a:r>
          </a:p>
        </p:txBody>
      </p:sp>
      <p:graphicFrame>
        <p:nvGraphicFramePr>
          <p:cNvPr id="7" name="Table 6"/>
          <p:cNvGraphicFramePr>
            <a:graphicFrameLocks noGrp="1"/>
          </p:cNvGraphicFramePr>
          <p:nvPr/>
        </p:nvGraphicFramePr>
        <p:xfrm>
          <a:off x="5257800" y="4419600"/>
          <a:ext cx="3505200" cy="1261109"/>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Enterprise Products Partners, L.P.</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(EPD)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Halliburton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(HAL)</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8447" name="TextBox 7"/>
          <p:cNvSpPr txBox="1">
            <a:spLocks noChangeArrowheads="1"/>
          </p:cNvSpPr>
          <p:nvPr/>
        </p:nvSpPr>
        <p:spPr bwMode="auto">
          <a:xfrm>
            <a:off x="457200" y="1219200"/>
            <a:ext cx="7010400" cy="3078163"/>
          </a:xfrm>
          <a:prstGeom prst="rect">
            <a:avLst/>
          </a:prstGeom>
          <a:noFill/>
          <a:ln w="9525">
            <a:noFill/>
            <a:miter lim="800000"/>
            <a:headEnd/>
            <a:tailEnd/>
          </a:ln>
        </p:spPr>
        <p:txBody>
          <a:bodyPr>
            <a:prstTxWarp prst="textNoShape">
              <a:avLst/>
            </a:prstTxWarp>
            <a:spAutoFit/>
          </a:bodyPr>
          <a:lstStyle/>
          <a:p>
            <a:r>
              <a:rPr lang="en-US" sz="2000">
                <a:latin typeface="Corbel" pitchFamily="-65" charset="0"/>
                <a:ea typeface="Corbel" pitchFamily="-65" charset="0"/>
                <a:cs typeface="Corbel" pitchFamily="-65" charset="0"/>
              </a:rPr>
              <a:t>• Energy currently comprises 11.13% of the S&amp;P500 and has been underperforming the S&amp;P500</a:t>
            </a:r>
          </a:p>
          <a:p>
            <a:r>
              <a:rPr lang="en-US" sz="2000">
                <a:latin typeface="Corbel" pitchFamily="-65" charset="0"/>
                <a:ea typeface="Corbel" pitchFamily="-65" charset="0"/>
                <a:cs typeface="Corbel" pitchFamily="-65" charset="0"/>
              </a:rPr>
              <a:t>• Underweight portfolio contribution as a result of the sector’s volatility</a:t>
            </a:r>
          </a:p>
          <a:p>
            <a:endParaRPr lang="en-US" sz="1800">
              <a:latin typeface="Corbel" pitchFamily="-65" charset="0"/>
              <a:ea typeface="Corbel" pitchFamily="-65" charset="0"/>
              <a:cs typeface="Corbel" pitchFamily="-65" charset="0"/>
            </a:endParaRPr>
          </a:p>
          <a:p>
            <a:r>
              <a:rPr lang="en-US" sz="1800">
                <a:latin typeface="Corbel" pitchFamily="-65" charset="0"/>
                <a:ea typeface="Corbel" pitchFamily="-65" charset="0"/>
                <a:cs typeface="Corbel" pitchFamily="-65" charset="0"/>
              </a:rPr>
              <a:t>• Leading factors for lagging energy market:</a:t>
            </a:r>
          </a:p>
          <a:p>
            <a:pPr lvl="1"/>
            <a:r>
              <a:rPr lang="en-US" sz="1400">
                <a:latin typeface="Corbel" pitchFamily="-65" charset="0"/>
                <a:ea typeface="Corbel" pitchFamily="-65" charset="0"/>
                <a:cs typeface="Corbel" pitchFamily="-65" charset="0"/>
              </a:rPr>
              <a:t>Euro Zone Crisis</a:t>
            </a:r>
          </a:p>
          <a:p>
            <a:pPr lvl="1"/>
            <a:r>
              <a:rPr lang="en-US" sz="1400">
                <a:latin typeface="Corbel" pitchFamily="-65" charset="0"/>
                <a:ea typeface="Corbel" pitchFamily="-65" charset="0"/>
                <a:cs typeface="Corbel" pitchFamily="-65" charset="0"/>
              </a:rPr>
              <a:t>Fiscal Cliff Negotiations</a:t>
            </a:r>
          </a:p>
          <a:p>
            <a:pPr lvl="1"/>
            <a:r>
              <a:rPr lang="en-US" sz="1400">
                <a:latin typeface="Corbel" pitchFamily="-65" charset="0"/>
                <a:ea typeface="Corbel" pitchFamily="-65" charset="0"/>
                <a:cs typeface="Corbel" pitchFamily="-65" charset="0"/>
              </a:rPr>
              <a:t>Environmental Effects</a:t>
            </a:r>
          </a:p>
          <a:p>
            <a:endParaRPr lang="en-US" sz="1800"/>
          </a:p>
          <a:p>
            <a:endParaRPr 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7772400" cy="838200"/>
          </a:xfrm>
        </p:spPr>
        <p:txBody>
          <a:bodyPr/>
          <a:lstStyle/>
          <a:p>
            <a:r>
              <a:rPr lang="en-US" dirty="0"/>
              <a:t>Financial</a:t>
            </a:r>
            <a:r>
              <a:rPr lang="en-US" b="1" i="1" dirty="0"/>
              <a:t> </a:t>
            </a:r>
            <a:r>
              <a:rPr lang="en-US" dirty="0"/>
              <a:t>Sector (XLF)</a:t>
            </a:r>
          </a:p>
        </p:txBody>
      </p:sp>
      <p:pic>
        <p:nvPicPr>
          <p:cNvPr id="19459" name="Content Placeholder 4"/>
          <p:cNvPicPr>
            <a:picLocks noGrp="1" noChangeAspect="1"/>
          </p:cNvPicPr>
          <p:nvPr>
            <p:ph idx="1"/>
          </p:nvPr>
        </p:nvPicPr>
        <p:blipFill>
          <a:blip r:embed="rId2"/>
          <a:srcRect/>
          <a:stretch>
            <a:fillRect/>
          </a:stretch>
        </p:blipFill>
        <p:spPr>
          <a:xfrm>
            <a:off x="304800" y="4267200"/>
            <a:ext cx="4348163" cy="2209800"/>
          </a:xfrm>
        </p:spPr>
      </p:pic>
      <p:sp>
        <p:nvSpPr>
          <p:cNvPr id="19460"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228600" y="6477000"/>
            <a:ext cx="281940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Morningstar Direct </a:t>
            </a:r>
          </a:p>
        </p:txBody>
      </p:sp>
      <p:graphicFrame>
        <p:nvGraphicFramePr>
          <p:cNvPr id="7" name="Table 6"/>
          <p:cNvGraphicFramePr>
            <a:graphicFrameLocks noGrp="1"/>
          </p:cNvGraphicFramePr>
          <p:nvPr/>
        </p:nvGraphicFramePr>
        <p:xfrm>
          <a:off x="5105400" y="5029200"/>
          <a:ext cx="3505200" cy="742950"/>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Georgia" pitchFamily="18" charset="0"/>
                          <a:ea typeface="ＭＳ Ｐゴシック" pitchFamily="34" charset="-128"/>
                        </a:rPr>
                        <a:t>BlackRock</a:t>
                      </a: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 Inc.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(BLK)</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9469" name="TextBox 7"/>
          <p:cNvSpPr txBox="1">
            <a:spLocks noChangeArrowheads="1"/>
          </p:cNvSpPr>
          <p:nvPr/>
        </p:nvSpPr>
        <p:spPr bwMode="auto">
          <a:xfrm>
            <a:off x="304800" y="1143000"/>
            <a:ext cx="8610600" cy="3446463"/>
          </a:xfrm>
          <a:prstGeom prst="rect">
            <a:avLst/>
          </a:prstGeom>
          <a:noFill/>
          <a:ln w="9525">
            <a:noFill/>
            <a:miter lim="800000"/>
            <a:headEnd/>
            <a:tailEnd/>
          </a:ln>
        </p:spPr>
        <p:txBody>
          <a:bodyPr>
            <a:prstTxWarp prst="textNoShape">
              <a:avLst/>
            </a:prstTxWarp>
            <a:spAutoFit/>
          </a:bodyPr>
          <a:lstStyle/>
          <a:p>
            <a:r>
              <a:rPr lang="en-US" sz="2000"/>
              <a:t>• </a:t>
            </a:r>
            <a:r>
              <a:rPr lang="en-US" sz="2000">
                <a:latin typeface="Corbel" pitchFamily="-65" charset="0"/>
                <a:ea typeface="Corbel" pitchFamily="-65" charset="0"/>
                <a:cs typeface="Corbel" pitchFamily="-65" charset="0"/>
              </a:rPr>
              <a:t>Financials currently make up 15.14% of the S&amp;P 500</a:t>
            </a:r>
          </a:p>
          <a:p>
            <a:r>
              <a:rPr lang="en-US" sz="1800">
                <a:latin typeface="Corbel" pitchFamily="-65" charset="0"/>
                <a:ea typeface="Corbel" pitchFamily="-65" charset="0"/>
                <a:cs typeface="Corbel" pitchFamily="-65" charset="0"/>
              </a:rPr>
              <a:t>• Typically it is better to keep this sector underweight due to its riskiness during uncertain economic conditions   </a:t>
            </a:r>
          </a:p>
          <a:p>
            <a:r>
              <a:rPr lang="en-US" sz="1800">
                <a:latin typeface="Corbel" pitchFamily="-65" charset="0"/>
                <a:ea typeface="Corbel" pitchFamily="-65" charset="0"/>
                <a:cs typeface="Corbel" pitchFamily="-65" charset="0"/>
              </a:rPr>
              <a:t>• Historically, following the S&amp;P Financial Sector Index, the financial industry has been relatively volatile, with a considerably more volatile track record of performance than the S&amp;P 500 Index</a:t>
            </a:r>
          </a:p>
          <a:p>
            <a:endParaRPr lang="en-US" sz="1800">
              <a:latin typeface="Corbel" pitchFamily="-65" charset="0"/>
              <a:ea typeface="Corbel" pitchFamily="-65" charset="0"/>
              <a:cs typeface="Corbel" pitchFamily="-65" charset="0"/>
            </a:endParaRPr>
          </a:p>
          <a:p>
            <a:r>
              <a:rPr lang="en-US" sz="1800">
                <a:latin typeface="Corbel" pitchFamily="-65" charset="0"/>
                <a:ea typeface="Corbel" pitchFamily="-65" charset="0"/>
                <a:cs typeface="Corbel" pitchFamily="-65" charset="0"/>
              </a:rPr>
              <a:t> • Analysts predict slow growth for the fiscal year 2013</a:t>
            </a:r>
          </a:p>
          <a:p>
            <a:pPr lvl="1"/>
            <a:r>
              <a:rPr lang="en-US" sz="1400">
                <a:latin typeface="Corbel" pitchFamily="-65" charset="0"/>
                <a:ea typeface="Corbel" pitchFamily="-65" charset="0"/>
                <a:cs typeface="Corbel" pitchFamily="-65" charset="0"/>
              </a:rPr>
              <a:t> Estimates show a projected annual growth of 9.96%</a:t>
            </a:r>
          </a:p>
          <a:p>
            <a:pPr lvl="1"/>
            <a:r>
              <a:rPr lang="en-US" sz="1400">
                <a:latin typeface="Corbel" pitchFamily="-65" charset="0"/>
                <a:ea typeface="Corbel" pitchFamily="-65" charset="0"/>
                <a:cs typeface="Corbel" pitchFamily="-65" charset="0"/>
              </a:rPr>
              <a:t>Industry average PEG ratio reducing to 1.12, from a current 1.17</a:t>
            </a:r>
          </a:p>
          <a:p>
            <a:endParaRPr lang="en-US" sz="2000">
              <a:latin typeface="Corbel" pitchFamily="-65" charset="0"/>
              <a:ea typeface="Corbel" pitchFamily="-65" charset="0"/>
              <a:cs typeface="Corbel" pitchFamily="-65" charset="0"/>
            </a:endParaRP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52400"/>
            <a:ext cx="7772400" cy="1143000"/>
          </a:xfrm>
        </p:spPr>
        <p:txBody>
          <a:bodyPr/>
          <a:lstStyle/>
          <a:p>
            <a:r>
              <a:rPr lang="en-US" dirty="0"/>
              <a:t>Healthcare Sector (XLV)</a:t>
            </a:r>
          </a:p>
        </p:txBody>
      </p:sp>
      <p:pic>
        <p:nvPicPr>
          <p:cNvPr id="20483" name="Content Placeholder 4"/>
          <p:cNvPicPr>
            <a:picLocks noGrp="1" noChangeAspect="1"/>
          </p:cNvPicPr>
          <p:nvPr>
            <p:ph idx="1"/>
          </p:nvPr>
        </p:nvPicPr>
        <p:blipFill>
          <a:blip r:embed="rId2"/>
          <a:srcRect/>
          <a:stretch>
            <a:fillRect/>
          </a:stretch>
        </p:blipFill>
        <p:spPr>
          <a:xfrm>
            <a:off x="228600" y="3962400"/>
            <a:ext cx="4114800" cy="2438400"/>
          </a:xfrm>
        </p:spPr>
      </p:pic>
      <p:sp>
        <p:nvSpPr>
          <p:cNvPr id="20484"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304800" y="6477000"/>
            <a:ext cx="257175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Reuters Eikon</a:t>
            </a:r>
          </a:p>
        </p:txBody>
      </p:sp>
      <p:sp>
        <p:nvSpPr>
          <p:cNvPr id="20486" name="TextBox 6"/>
          <p:cNvSpPr txBox="1">
            <a:spLocks noChangeArrowheads="1"/>
          </p:cNvSpPr>
          <p:nvPr/>
        </p:nvSpPr>
        <p:spPr bwMode="auto">
          <a:xfrm>
            <a:off x="457200" y="1143000"/>
            <a:ext cx="7315200" cy="2554288"/>
          </a:xfrm>
          <a:prstGeom prst="rect">
            <a:avLst/>
          </a:prstGeom>
          <a:noFill/>
          <a:ln w="9525">
            <a:noFill/>
            <a:miter lim="800000"/>
            <a:headEnd/>
            <a:tailEnd/>
          </a:ln>
        </p:spPr>
        <p:txBody>
          <a:bodyPr>
            <a:prstTxWarp prst="textNoShape">
              <a:avLst/>
            </a:prstTxWarp>
            <a:spAutoFit/>
          </a:bodyPr>
          <a:lstStyle/>
          <a:p>
            <a:r>
              <a:rPr lang="en-US" sz="2000">
                <a:latin typeface="Corbel" pitchFamily="-65" charset="0"/>
                <a:ea typeface="Corbel" pitchFamily="-65" charset="0"/>
                <a:cs typeface="Corbel" pitchFamily="-65" charset="0"/>
              </a:rPr>
              <a:t>• Health Care Sector currently comprises 12.26% of the S&amp;P 500</a:t>
            </a:r>
          </a:p>
          <a:p>
            <a:r>
              <a:rPr lang="en-US" sz="2000">
                <a:latin typeface="Corbel" pitchFamily="-65" charset="0"/>
                <a:ea typeface="Corbel" pitchFamily="-65" charset="0"/>
                <a:cs typeface="Corbel" pitchFamily="-65" charset="0"/>
              </a:rPr>
              <a:t>• Currently outperforms the S&amp;P 500</a:t>
            </a:r>
          </a:p>
          <a:p>
            <a:r>
              <a:rPr lang="en-US" sz="2000">
                <a:latin typeface="Corbel" pitchFamily="-65" charset="0"/>
                <a:ea typeface="Corbel" pitchFamily="-65" charset="0"/>
                <a:cs typeface="Corbel" pitchFamily="-65" charset="0"/>
              </a:rPr>
              <a:t>• The Healthcare Sector is comprised of stocks related to the medical and healthcare goods or services. These include pharmaceuticals, health care services/providers, health care equipment, and biotechnology.</a:t>
            </a:r>
          </a:p>
          <a:p>
            <a:r>
              <a:rPr lang="en-US" sz="2000">
                <a:latin typeface="Corbel" pitchFamily="-65" charset="0"/>
                <a:ea typeface="Corbel" pitchFamily="-65" charset="0"/>
                <a:cs typeface="Corbel" pitchFamily="-65" charset="0"/>
              </a:rPr>
              <a:t>• Health Care sector stocks are considered defensive due to consistent demand despite economic troubles.</a:t>
            </a:r>
          </a:p>
        </p:txBody>
      </p:sp>
      <p:graphicFrame>
        <p:nvGraphicFramePr>
          <p:cNvPr id="8" name="Table 7"/>
          <p:cNvGraphicFramePr>
            <a:graphicFrameLocks noGrp="1"/>
          </p:cNvGraphicFramePr>
          <p:nvPr/>
        </p:nvGraphicFramePr>
        <p:xfrm>
          <a:off x="5029200" y="47244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Cigna Corporation</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(CI)</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Johnson and Johnson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(JHJ)</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0"/>
            <a:ext cx="7772400" cy="1143000"/>
          </a:xfrm>
        </p:spPr>
        <p:txBody>
          <a:bodyPr/>
          <a:lstStyle/>
          <a:p>
            <a:r>
              <a:rPr lang="en-US" dirty="0"/>
              <a:t>Industrials Sector (XLI)</a:t>
            </a:r>
          </a:p>
        </p:txBody>
      </p:sp>
      <p:pic>
        <p:nvPicPr>
          <p:cNvPr id="21507" name="Content Placeholder 4"/>
          <p:cNvPicPr>
            <a:picLocks noGrp="1" noChangeAspect="1"/>
          </p:cNvPicPr>
          <p:nvPr>
            <p:ph idx="1"/>
          </p:nvPr>
        </p:nvPicPr>
        <p:blipFill>
          <a:blip r:embed="rId2"/>
          <a:srcRect/>
          <a:stretch>
            <a:fillRect/>
          </a:stretch>
        </p:blipFill>
        <p:spPr>
          <a:xfrm>
            <a:off x="228600" y="4038600"/>
            <a:ext cx="4114800" cy="2438400"/>
          </a:xfrm>
        </p:spPr>
      </p:pic>
      <p:sp>
        <p:nvSpPr>
          <p:cNvPr id="21508"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304800" y="6477000"/>
            <a:ext cx="327660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Morningstar Direct, Reuters Eikon</a:t>
            </a:r>
          </a:p>
        </p:txBody>
      </p:sp>
      <p:sp>
        <p:nvSpPr>
          <p:cNvPr id="21510" name="TextBox 6"/>
          <p:cNvSpPr txBox="1">
            <a:spLocks noChangeArrowheads="1"/>
          </p:cNvSpPr>
          <p:nvPr/>
        </p:nvSpPr>
        <p:spPr bwMode="auto">
          <a:xfrm>
            <a:off x="457200" y="838200"/>
            <a:ext cx="8153400" cy="3508375"/>
          </a:xfrm>
          <a:prstGeom prst="rect">
            <a:avLst/>
          </a:prstGeom>
          <a:noFill/>
          <a:ln w="9525">
            <a:noFill/>
            <a:miter lim="800000"/>
            <a:headEnd/>
            <a:tailEnd/>
          </a:ln>
        </p:spPr>
        <p:txBody>
          <a:bodyPr>
            <a:prstTxWarp prst="textNoShape">
              <a:avLst/>
            </a:prstTxWarp>
            <a:spAutoFit/>
          </a:bodyPr>
          <a:lstStyle/>
          <a:p>
            <a:r>
              <a:rPr lang="en-US" sz="1800">
                <a:latin typeface="Corbel" pitchFamily="-65" charset="0"/>
                <a:ea typeface="Corbel" pitchFamily="-65" charset="0"/>
                <a:cs typeface="Corbel" pitchFamily="-65" charset="0"/>
              </a:rPr>
              <a:t>• Currently comprises 10.14% of the S&amp;P 500 and performs similarly </a:t>
            </a:r>
          </a:p>
          <a:p>
            <a:r>
              <a:rPr lang="en-US" sz="1800">
                <a:latin typeface="Corbel" pitchFamily="-65" charset="0"/>
                <a:ea typeface="Corbel" pitchFamily="-65" charset="0"/>
                <a:cs typeface="Corbel" pitchFamily="-65" charset="0"/>
              </a:rPr>
              <a:t>• The Industrials Sector includes companies whose businesses are dominated by production or provision of products for other industries.</a:t>
            </a:r>
          </a:p>
          <a:p>
            <a:r>
              <a:rPr lang="en-US" sz="1800">
                <a:latin typeface="Corbel" pitchFamily="-65" charset="0"/>
                <a:ea typeface="Corbel" pitchFamily="-65" charset="0"/>
                <a:cs typeface="Corbel" pitchFamily="-65" charset="0"/>
              </a:rPr>
              <a:t>• Industries in this sector include aerospace and defense, building products, construction and engineering, electrical equipment, conglomerates, machinery, commercial services and supplies, air freight and logistics, airlines, marine, road and rail, and transportation infrastructure companies.</a:t>
            </a:r>
          </a:p>
          <a:p>
            <a:r>
              <a:rPr lang="en-US" sz="1800">
                <a:latin typeface="Corbel" pitchFamily="-65" charset="0"/>
                <a:ea typeface="Corbel" pitchFamily="-65" charset="0"/>
                <a:cs typeface="Corbel" pitchFamily="-65" charset="0"/>
              </a:rPr>
              <a:t>• The Industrials Sector is driven by supply and demand for construction and manufactured products.</a:t>
            </a:r>
          </a:p>
          <a:p>
            <a:r>
              <a:rPr lang="en-US" sz="1800">
                <a:latin typeface="Corbel" pitchFamily="-65" charset="0"/>
                <a:ea typeface="Corbel" pitchFamily="-65" charset="0"/>
                <a:cs typeface="Corbel" pitchFamily="-65" charset="0"/>
              </a:rPr>
              <a:t>• Experiences a downturn in a weak economy due to low demand for expansion/construction/production etc.</a:t>
            </a:r>
          </a:p>
          <a:p>
            <a:endParaRPr lang="en-US"/>
          </a:p>
        </p:txBody>
      </p:sp>
      <p:graphicFrame>
        <p:nvGraphicFramePr>
          <p:cNvPr id="9" name="Table 8"/>
          <p:cNvGraphicFramePr>
            <a:graphicFrameLocks noGrp="1"/>
          </p:cNvGraphicFramePr>
          <p:nvPr/>
        </p:nvGraphicFramePr>
        <p:xfrm>
          <a:off x="4953000" y="46482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kern="1200" dirty="0">
                          <a:solidFill>
                            <a:schemeClr val="tx1"/>
                          </a:solidFill>
                          <a:latin typeface="+mn-lt"/>
                          <a:ea typeface="+mn-ea"/>
                          <a:cs typeface="+mn-cs"/>
                        </a:rPr>
                        <a:t>U.S. Airways Group, Inc.</a:t>
                      </a:r>
                      <a:r>
                        <a:rPr lang="en-US" sz="1100" dirty="0"/>
                        <a:t> </a:t>
                      </a:r>
                      <a:endParaRPr kumimoji="0" lang="en-US" sz="1100" b="0" i="0" u="none" strike="noStrike" cap="none" normalizeH="0" baseline="0" dirty="0">
                        <a:ln>
                          <a:noFill/>
                        </a:ln>
                        <a:solidFill>
                          <a:srgbClr val="000000"/>
                        </a:solidFill>
                        <a:effectLst/>
                        <a:latin typeface="Georgia" pitchFamily="18"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(LLC)</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Toyota Motor Corporation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(TM)</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304800"/>
            <a:ext cx="7772400" cy="1143000"/>
          </a:xfrm>
        </p:spPr>
        <p:txBody>
          <a:bodyPr/>
          <a:lstStyle/>
          <a:p>
            <a:r>
              <a:rPr lang="en-US" dirty="0"/>
              <a:t>Information Technology (XLK)</a:t>
            </a:r>
          </a:p>
        </p:txBody>
      </p:sp>
      <p:pic>
        <p:nvPicPr>
          <p:cNvPr id="22531" name="Content Placeholder 4"/>
          <p:cNvPicPr>
            <a:picLocks noGrp="1" noChangeAspect="1"/>
          </p:cNvPicPr>
          <p:nvPr>
            <p:ph idx="1"/>
          </p:nvPr>
        </p:nvPicPr>
        <p:blipFill>
          <a:blip r:embed="rId2"/>
          <a:srcRect/>
          <a:stretch>
            <a:fillRect/>
          </a:stretch>
        </p:blipFill>
        <p:spPr>
          <a:xfrm>
            <a:off x="152400" y="3962400"/>
            <a:ext cx="4038600" cy="2514600"/>
          </a:xfrm>
        </p:spPr>
      </p:pic>
      <p:sp>
        <p:nvSpPr>
          <p:cNvPr id="22532"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609600" y="6477000"/>
            <a:ext cx="251460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Reuters Eikon</a:t>
            </a:r>
          </a:p>
        </p:txBody>
      </p:sp>
      <p:sp>
        <p:nvSpPr>
          <p:cNvPr id="22534" name="TextBox 6"/>
          <p:cNvSpPr txBox="1">
            <a:spLocks noChangeArrowheads="1"/>
          </p:cNvSpPr>
          <p:nvPr/>
        </p:nvSpPr>
        <p:spPr bwMode="auto">
          <a:xfrm>
            <a:off x="381000" y="1295400"/>
            <a:ext cx="7848600" cy="2586038"/>
          </a:xfrm>
          <a:prstGeom prst="rect">
            <a:avLst/>
          </a:prstGeom>
          <a:noFill/>
          <a:ln w="9525">
            <a:noFill/>
            <a:miter lim="800000"/>
            <a:headEnd/>
            <a:tailEnd/>
          </a:ln>
        </p:spPr>
        <p:txBody>
          <a:bodyPr>
            <a:prstTxWarp prst="textNoShape">
              <a:avLst/>
            </a:prstTxWarp>
            <a:spAutoFit/>
          </a:bodyPr>
          <a:lstStyle/>
          <a:p>
            <a:r>
              <a:rPr lang="en-US" sz="1800">
                <a:latin typeface="Corbel" pitchFamily="-65" charset="0"/>
                <a:ea typeface="Corbel" pitchFamily="-65" charset="0"/>
                <a:cs typeface="Corbel" pitchFamily="-65" charset="0"/>
              </a:rPr>
              <a:t>• Currently comprises 19.07% of the S&amp;P500 and severely underperforms the S&amp;P500 at 7.87%</a:t>
            </a:r>
          </a:p>
          <a:p>
            <a:r>
              <a:rPr lang="en-US" sz="1800">
                <a:latin typeface="Corbel" pitchFamily="-65" charset="0"/>
                <a:ea typeface="Corbel" pitchFamily="-65" charset="0"/>
                <a:cs typeface="Corbel" pitchFamily="-65" charset="0"/>
              </a:rPr>
              <a:t>• The technology sector includes companies of the following types: internet software and service, IT consulting, semiconductor equipment and products, computers, etc. </a:t>
            </a:r>
          </a:p>
          <a:p>
            <a:r>
              <a:rPr lang="en-US" sz="1800">
                <a:latin typeface="Corbel" pitchFamily="-65" charset="0"/>
                <a:ea typeface="Corbel" pitchFamily="-65" charset="0"/>
                <a:cs typeface="Corbel" pitchFamily="-65" charset="0"/>
              </a:rPr>
              <a:t>• Sub-sectors: Technology Hardware &amp; Equipment, Software &amp; Service and Semiconductors &amp; Semiconductor Equipment</a:t>
            </a:r>
          </a:p>
          <a:p>
            <a:r>
              <a:rPr lang="en-US" sz="1800">
                <a:latin typeface="Corbel" pitchFamily="-65" charset="0"/>
                <a:ea typeface="Corbel" pitchFamily="-65" charset="0"/>
                <a:cs typeface="Corbel" pitchFamily="-65" charset="0"/>
              </a:rPr>
              <a:t>•Information Technology Sector is historically very volatile although people are becoming more understanding of the role of IT in today’s world</a:t>
            </a:r>
          </a:p>
        </p:txBody>
      </p:sp>
      <p:graphicFrame>
        <p:nvGraphicFramePr>
          <p:cNvPr id="8" name="Table 7"/>
          <p:cNvGraphicFramePr>
            <a:graphicFrameLocks noGrp="1"/>
          </p:cNvGraphicFramePr>
          <p:nvPr/>
        </p:nvGraphicFramePr>
        <p:xfrm>
          <a:off x="4800600" y="4876800"/>
          <a:ext cx="3505200" cy="742950"/>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Microsoft, Inc.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(MSFT)</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04800"/>
            <a:ext cx="7772400" cy="1143000"/>
          </a:xfrm>
        </p:spPr>
        <p:txBody>
          <a:bodyPr/>
          <a:lstStyle/>
          <a:p>
            <a:r>
              <a:rPr lang="en-US" dirty="0"/>
              <a:t>Materials Sector (XLB)</a:t>
            </a:r>
          </a:p>
        </p:txBody>
      </p:sp>
      <p:pic>
        <p:nvPicPr>
          <p:cNvPr id="23555" name="Content Placeholder 4"/>
          <p:cNvPicPr>
            <a:picLocks noGrp="1" noChangeAspect="1"/>
          </p:cNvPicPr>
          <p:nvPr>
            <p:ph idx="1"/>
          </p:nvPr>
        </p:nvPicPr>
        <p:blipFill>
          <a:blip r:embed="rId2"/>
          <a:srcRect/>
          <a:stretch>
            <a:fillRect/>
          </a:stretch>
        </p:blipFill>
        <p:spPr>
          <a:xfrm>
            <a:off x="228600" y="4038600"/>
            <a:ext cx="4191000" cy="2438400"/>
          </a:xfrm>
        </p:spPr>
      </p:pic>
      <p:sp>
        <p:nvSpPr>
          <p:cNvPr id="23556" name="Date Placeholder 3"/>
          <p:cNvSpPr>
            <a:spLocks noGrp="1"/>
          </p:cNvSpPr>
          <p:nvPr>
            <p:ph type="dt" sz="quarter" idx="11"/>
          </p:nvPr>
        </p:nvSpPr>
        <p:spPr>
          <a:xfrm>
            <a:off x="685800" y="6372225"/>
            <a:ext cx="1828800" cy="334963"/>
          </a:xfrm>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685800" y="6477000"/>
            <a:ext cx="2667000" cy="230188"/>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Morningstar Direct</a:t>
            </a:r>
          </a:p>
        </p:txBody>
      </p:sp>
      <p:graphicFrame>
        <p:nvGraphicFramePr>
          <p:cNvPr id="7" name="Table 6"/>
          <p:cNvGraphicFramePr>
            <a:graphicFrameLocks noGrp="1"/>
          </p:cNvGraphicFramePr>
          <p:nvPr/>
        </p:nvGraphicFramePr>
        <p:xfrm>
          <a:off x="4953000" y="46482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tx1"/>
                          </a:solidFill>
                          <a:effectLst/>
                          <a:latin typeface="+mn-lt"/>
                          <a:ea typeface="+mn-ea"/>
                          <a:cs typeface="+mn-cs"/>
                        </a:rPr>
                        <a:t>Praxair, Inc.</a:t>
                      </a:r>
                      <a:endParaRPr kumimoji="0" lang="en-US" sz="1400" b="0" i="0" u="none" strike="noStrike" cap="none" normalizeH="0" baseline="0" dirty="0">
                        <a:ln>
                          <a:noFill/>
                        </a:ln>
                        <a:solidFill>
                          <a:srgbClr val="000000"/>
                        </a:solidFill>
                        <a:effectLst/>
                        <a:latin typeface="Georgia" pitchFamily="18"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(PX)</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400" kern="1200" dirty="0">
                          <a:solidFill>
                            <a:schemeClr val="tx1"/>
                          </a:solidFill>
                          <a:latin typeface="+mn-lt"/>
                          <a:ea typeface="+mn-ea"/>
                          <a:cs typeface="+mn-cs"/>
                        </a:rPr>
                        <a:t>FMC Corporation </a:t>
                      </a:r>
                      <a:endParaRPr kumimoji="0" lang="en-US" sz="1400" b="0" i="0" u="none" strike="noStrike" cap="none" normalizeH="0" baseline="0" dirty="0">
                        <a:ln>
                          <a:noFill/>
                        </a:ln>
                        <a:solidFill>
                          <a:srgbClr val="000000"/>
                        </a:solidFill>
                        <a:effectLst/>
                        <a:latin typeface="Georgia" pitchFamily="18" charset="0"/>
                        <a:ea typeface="ＭＳ Ｐゴシック" pitchFamily="34" charset="-128"/>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(FMC)</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3567" name="TextBox 7"/>
          <p:cNvSpPr txBox="1">
            <a:spLocks noChangeArrowheads="1"/>
          </p:cNvSpPr>
          <p:nvPr/>
        </p:nvSpPr>
        <p:spPr bwMode="auto">
          <a:xfrm>
            <a:off x="381000" y="1295400"/>
            <a:ext cx="7696200" cy="3354388"/>
          </a:xfrm>
          <a:prstGeom prst="rect">
            <a:avLst/>
          </a:prstGeom>
          <a:noFill/>
          <a:ln w="9525">
            <a:noFill/>
            <a:miter lim="800000"/>
            <a:headEnd/>
            <a:tailEnd/>
          </a:ln>
        </p:spPr>
        <p:txBody>
          <a:bodyPr>
            <a:prstTxWarp prst="textNoShape">
              <a:avLst/>
            </a:prstTxWarp>
            <a:spAutoFit/>
          </a:bodyPr>
          <a:lstStyle/>
          <a:p>
            <a:r>
              <a:rPr lang="en-US">
                <a:latin typeface="Corbel" pitchFamily="-65" charset="0"/>
                <a:ea typeface="Corbel" pitchFamily="-65" charset="0"/>
                <a:cs typeface="Corbel" pitchFamily="-65" charset="0"/>
              </a:rPr>
              <a:t>• </a:t>
            </a:r>
            <a:r>
              <a:rPr lang="en-US" sz="2000">
                <a:latin typeface="Corbel" pitchFamily="-65" charset="0"/>
                <a:ea typeface="Corbel" pitchFamily="-65" charset="0"/>
                <a:cs typeface="Corbel" pitchFamily="-65" charset="0"/>
              </a:rPr>
              <a:t>Materials sector currently makes up 3.52% of the S&amp;P500 and is underperforming the S&amp;P500</a:t>
            </a:r>
          </a:p>
          <a:p>
            <a:r>
              <a:rPr lang="en-US" sz="2000">
                <a:latin typeface="Corbel" pitchFamily="-65" charset="0"/>
                <a:ea typeface="Corbel" pitchFamily="-65" charset="0"/>
                <a:cs typeface="Corbel" pitchFamily="-65" charset="0"/>
              </a:rPr>
              <a:t>• </a:t>
            </a:r>
            <a:r>
              <a:rPr lang="en-US" sz="2000">
                <a:latin typeface="Corbel" pitchFamily="-65" charset="0"/>
              </a:rPr>
              <a:t>Consists of a range of manufacturing companies involved in industries such as: chemicals, metals and mining, paper and forest products, construction materials, etc. </a:t>
            </a:r>
          </a:p>
          <a:p>
            <a:r>
              <a:rPr lang="en-US" sz="2000">
                <a:latin typeface="Corbel" pitchFamily="-65" charset="0"/>
                <a:ea typeface="Corbel" pitchFamily="-65" charset="0"/>
                <a:cs typeface="Corbel" pitchFamily="-65" charset="0"/>
              </a:rPr>
              <a:t>• </a:t>
            </a:r>
            <a:r>
              <a:rPr lang="en-US" sz="2000">
                <a:latin typeface="Corbel" pitchFamily="-65" charset="0"/>
              </a:rPr>
              <a:t>The materials sector performs well in a strong and expansive economy because it is heavily involved with construction and supply of raw materials</a:t>
            </a:r>
            <a:endParaRPr lang="en-US" sz="2000">
              <a:latin typeface="Corbel" pitchFamily="-65" charset="0"/>
              <a:ea typeface="Corbel" pitchFamily="-65" charset="0"/>
              <a:cs typeface="Corbel" pitchFamily="-65" charset="0"/>
            </a:endParaRPr>
          </a:p>
          <a:p>
            <a:endParaRPr lang="en-US">
              <a:latin typeface="Corbel" pitchFamily="-65" charset="0"/>
              <a:ea typeface="Corbel" pitchFamily="-65" charset="0"/>
              <a:cs typeface="Corbel" pitchFamily="-65" charset="0"/>
            </a:endParaRPr>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0"/>
            <a:ext cx="7772400" cy="1143000"/>
          </a:xfrm>
        </p:spPr>
        <p:txBody>
          <a:bodyPr/>
          <a:lstStyle/>
          <a:p>
            <a:r>
              <a:rPr lang="en-US" dirty="0"/>
              <a:t>Telecommunications Sector (XTL)</a:t>
            </a:r>
          </a:p>
        </p:txBody>
      </p:sp>
      <p:pic>
        <p:nvPicPr>
          <p:cNvPr id="24579" name="Content Placeholder 4"/>
          <p:cNvPicPr>
            <a:picLocks noGrp="1" noChangeAspect="1"/>
          </p:cNvPicPr>
          <p:nvPr>
            <p:ph idx="1"/>
          </p:nvPr>
        </p:nvPicPr>
        <p:blipFill>
          <a:blip r:embed="rId2"/>
          <a:srcRect/>
          <a:stretch>
            <a:fillRect/>
          </a:stretch>
        </p:blipFill>
        <p:spPr>
          <a:xfrm>
            <a:off x="304800" y="3962400"/>
            <a:ext cx="4038600" cy="2438400"/>
          </a:xfrm>
        </p:spPr>
      </p:pic>
      <p:sp>
        <p:nvSpPr>
          <p:cNvPr id="24580"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533400" y="6437313"/>
            <a:ext cx="2514600" cy="230187"/>
          </a:xfrm>
          <a:prstGeom prst="rect">
            <a:avLst/>
          </a:prstGeom>
          <a:noFill/>
        </p:spPr>
        <p:txBody>
          <a:bodyPr>
            <a:prstTxWarp prst="textNoShape">
              <a:avLst/>
            </a:prstTxWarp>
            <a:spAutoFit/>
          </a:bodyPr>
          <a:lstStyle/>
          <a:p>
            <a:r>
              <a:rPr lang="en-US" sz="900">
                <a:solidFill>
                  <a:schemeClr val="bg1"/>
                </a:solidFill>
                <a:latin typeface="Georgia" pitchFamily="-65" charset="0"/>
              </a:rPr>
              <a:t>*Sources: Yahoo Finance, Reuters Eikon </a:t>
            </a:r>
          </a:p>
        </p:txBody>
      </p:sp>
      <p:graphicFrame>
        <p:nvGraphicFramePr>
          <p:cNvPr id="7" name="Table 6"/>
          <p:cNvGraphicFramePr>
            <a:graphicFrameLocks noGrp="1"/>
          </p:cNvGraphicFramePr>
          <p:nvPr/>
        </p:nvGraphicFramePr>
        <p:xfrm>
          <a:off x="4800600" y="46482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Bell Canada Enterprises, Inc.</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(BCE)</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AT&amp;T, Inc.</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(T)</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4591" name="TextBox 7"/>
          <p:cNvSpPr txBox="1">
            <a:spLocks noChangeArrowheads="1"/>
          </p:cNvSpPr>
          <p:nvPr/>
        </p:nvSpPr>
        <p:spPr bwMode="auto">
          <a:xfrm>
            <a:off x="457200" y="1066800"/>
            <a:ext cx="7543800" cy="3140075"/>
          </a:xfrm>
          <a:prstGeom prst="rect">
            <a:avLst/>
          </a:prstGeom>
          <a:noFill/>
          <a:ln w="9525">
            <a:noFill/>
            <a:miter lim="800000"/>
            <a:headEnd/>
            <a:tailEnd/>
          </a:ln>
        </p:spPr>
        <p:txBody>
          <a:bodyPr>
            <a:prstTxWarp prst="textNoShape">
              <a:avLst/>
            </a:prstTxWarp>
            <a:spAutoFit/>
          </a:bodyPr>
          <a:lstStyle/>
          <a:p>
            <a:r>
              <a:rPr lang="en-US" sz="1800">
                <a:latin typeface="Corbel" pitchFamily="-65" charset="0"/>
                <a:ea typeface="Corbel" pitchFamily="-65" charset="0"/>
                <a:cs typeface="Corbel" pitchFamily="-65" charset="0"/>
              </a:rPr>
              <a:t>• Telecommunications currently comprises 3.16% of the S&amp;P500</a:t>
            </a:r>
          </a:p>
          <a:p>
            <a:r>
              <a:rPr lang="en-US" sz="1800">
                <a:latin typeface="Corbel" pitchFamily="-65" charset="0"/>
                <a:ea typeface="Corbel" pitchFamily="-65" charset="0"/>
                <a:cs typeface="Corbel" pitchFamily="-65" charset="0"/>
              </a:rPr>
              <a:t>• The main industries in this sector are diversified telecommunication services and wireless telecommunication services which operate on a global scale and are strung together by complex networks</a:t>
            </a:r>
          </a:p>
          <a:p>
            <a:r>
              <a:rPr lang="en-US" sz="1800">
                <a:latin typeface="Corbel" pitchFamily="-65" charset="0"/>
                <a:ea typeface="Corbel" pitchFamily="-65" charset="0"/>
                <a:cs typeface="Corbel" pitchFamily="-65" charset="0"/>
              </a:rPr>
              <a:t>• Companies that integrate multiple services, notably wireless communications and data transmission, dominate the telecomm sector</a:t>
            </a:r>
          </a:p>
          <a:p>
            <a:r>
              <a:rPr lang="en-US" sz="1800">
                <a:latin typeface="Corbel" pitchFamily="-65" charset="0"/>
                <a:ea typeface="Corbel" pitchFamily="-65" charset="0"/>
                <a:cs typeface="Corbel" pitchFamily="-65" charset="0"/>
              </a:rPr>
              <a:t>• Constantly changing and adapting industry in relation to technological innovation</a:t>
            </a:r>
          </a:p>
          <a:p>
            <a:r>
              <a:rPr lang="en-US" sz="1800">
                <a:latin typeface="Corbel" pitchFamily="-65" charset="0"/>
                <a:ea typeface="Corbel" pitchFamily="-65" charset="0"/>
                <a:cs typeface="Corbel" pitchFamily="-65" charset="0"/>
              </a:rPr>
              <a:t>• Performs fair during economic downturn because of its modern day necessity </a:t>
            </a:r>
          </a:p>
          <a:p>
            <a:endParaRPr lang="en-US" sz="1800">
              <a:latin typeface="Corbel" pitchFamily="-65" charset="0"/>
              <a:ea typeface="Corbel" pitchFamily="-65" charset="0"/>
              <a:cs typeface="Corbel" pitchFamily="-65"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1"/>
          </p:nvPr>
        </p:nvSpPr>
        <p:spPr>
          <a:noFill/>
        </p:spPr>
        <p:txBody>
          <a:bodyPr/>
          <a:lstStyle/>
          <a:p>
            <a:endParaRPr lang="en-US"/>
          </a:p>
          <a:p>
            <a:endParaRPr lang="en-US"/>
          </a:p>
        </p:txBody>
      </p:sp>
      <p:sp>
        <p:nvSpPr>
          <p:cNvPr id="7" name="Rectangle 3"/>
          <p:cNvSpPr txBox="1">
            <a:spLocks noChangeArrowheads="1"/>
          </p:cNvSpPr>
          <p:nvPr/>
        </p:nvSpPr>
        <p:spPr bwMode="auto">
          <a:xfrm>
            <a:off x="838200" y="2133600"/>
            <a:ext cx="7772400" cy="3870325"/>
          </a:xfrm>
          <a:prstGeom prst="rect">
            <a:avLst/>
          </a:prstGeom>
          <a:noFill/>
          <a:ln w="9525">
            <a:noFill/>
            <a:miter lim="800000"/>
            <a:headEnd/>
            <a:tailEnd/>
          </a:ln>
        </p:spPr>
        <p:txBody>
          <a:bodyPr/>
          <a:lstStyle/>
          <a:p>
            <a:pPr marL="455613" lvl="1" indent="-173038" defTabSz="914400" fontAlgn="base">
              <a:spcBef>
                <a:spcPct val="20000"/>
              </a:spcBef>
              <a:spcAft>
                <a:spcPct val="0"/>
              </a:spcAft>
              <a:buSzPct val="75000"/>
              <a:buFont typeface="Wingdings" pitchFamily="-107" charset="2"/>
              <a:buChar char="§"/>
              <a:defRPr/>
            </a:pPr>
            <a:endParaRPr lang="en-US" sz="2000" kern="0" dirty="0">
              <a:solidFill>
                <a:srgbClr val="000000"/>
              </a:solidFill>
              <a:latin typeface="Times New Roman" pitchFamily="18" charset="0"/>
              <a:cs typeface="Times New Roman" pitchFamily="18" charset="0"/>
            </a:endParaRPr>
          </a:p>
        </p:txBody>
      </p:sp>
      <p:sp>
        <p:nvSpPr>
          <p:cNvPr id="4100" name="AutoShape 7" descr="Z"/>
          <p:cNvSpPr>
            <a:spLocks noChangeAspect="1" noChangeArrowheads="1"/>
          </p:cNvSpPr>
          <p:nvPr/>
        </p:nvSpPr>
        <p:spPr bwMode="auto">
          <a:xfrm>
            <a:off x="3790950" y="2695575"/>
            <a:ext cx="1562100" cy="146685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sz="2400">
              <a:solidFill>
                <a:srgbClr val="000000"/>
              </a:solidFill>
              <a:latin typeface="Arial" pitchFamily="-65" charset="0"/>
            </a:endParaRPr>
          </a:p>
        </p:txBody>
      </p:sp>
      <p:sp>
        <p:nvSpPr>
          <p:cNvPr id="4101" name="Rectangle 2"/>
          <p:cNvSpPr txBox="1">
            <a:spLocks noChangeArrowheads="1"/>
          </p:cNvSpPr>
          <p:nvPr/>
        </p:nvSpPr>
        <p:spPr bwMode="auto">
          <a:xfrm>
            <a:off x="0" y="2514600"/>
            <a:ext cx="9144000" cy="1676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r>
              <a:rPr lang="en-US" sz="3200" dirty="0">
                <a:solidFill>
                  <a:srgbClr val="184E3F"/>
                </a:solidFill>
              </a:rPr>
              <a:t>	Background &amp; Economic Conditions</a:t>
            </a:r>
            <a:endParaRPr lang="en-US" sz="2000" dirty="0">
              <a:solidFill>
                <a:srgbClr val="184E3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304800"/>
            <a:ext cx="7772400" cy="1143000"/>
          </a:xfrm>
        </p:spPr>
        <p:txBody>
          <a:bodyPr/>
          <a:lstStyle/>
          <a:p>
            <a:r>
              <a:rPr lang="en-US" dirty="0"/>
              <a:t>Utilities Sector (XLU)</a:t>
            </a:r>
          </a:p>
        </p:txBody>
      </p:sp>
      <p:pic>
        <p:nvPicPr>
          <p:cNvPr id="25603" name="Content Placeholder 4"/>
          <p:cNvPicPr>
            <a:picLocks noGrp="1" noChangeAspect="1"/>
          </p:cNvPicPr>
          <p:nvPr>
            <p:ph idx="1"/>
          </p:nvPr>
        </p:nvPicPr>
        <p:blipFill>
          <a:blip r:embed="rId2"/>
          <a:srcRect/>
          <a:stretch>
            <a:fillRect/>
          </a:stretch>
        </p:blipFill>
        <p:spPr>
          <a:xfrm>
            <a:off x="228600" y="4038600"/>
            <a:ext cx="4114800" cy="2362200"/>
          </a:xfrm>
        </p:spPr>
      </p:pic>
      <p:sp>
        <p:nvSpPr>
          <p:cNvPr id="25604" name="Date Placeholder 3"/>
          <p:cNvSpPr>
            <a:spLocks noGrp="1"/>
          </p:cNvSpPr>
          <p:nvPr>
            <p:ph type="dt" sz="quarter" idx="11"/>
          </p:nvPr>
        </p:nvSpPr>
        <p:spPr>
          <a:noFill/>
        </p:spPr>
        <p:txBody>
          <a:bodyPr/>
          <a:lstStyle/>
          <a:p>
            <a:endParaRPr lang="en-US">
              <a:latin typeface="Georgia" pitchFamily="-65" charset="0"/>
              <a:ea typeface="ＭＳ Ｐゴシック" pitchFamily="-65" charset="-128"/>
              <a:cs typeface="ＭＳ Ｐゴシック" pitchFamily="-65" charset="-128"/>
            </a:endParaRPr>
          </a:p>
          <a:p>
            <a:endParaRPr lang="en-US">
              <a:latin typeface="Georgia" pitchFamily="-65" charset="0"/>
              <a:ea typeface="ＭＳ Ｐゴシック" pitchFamily="-65" charset="-128"/>
              <a:cs typeface="ＭＳ Ｐゴシック" pitchFamily="-65" charset="-128"/>
            </a:endParaRPr>
          </a:p>
        </p:txBody>
      </p:sp>
      <p:sp>
        <p:nvSpPr>
          <p:cNvPr id="6" name="TextBox 5"/>
          <p:cNvSpPr txBox="1"/>
          <p:nvPr/>
        </p:nvSpPr>
        <p:spPr>
          <a:xfrm>
            <a:off x="457200" y="6477000"/>
            <a:ext cx="2743200" cy="230188"/>
          </a:xfrm>
          <a:prstGeom prst="rect">
            <a:avLst/>
          </a:prstGeom>
          <a:noFill/>
        </p:spPr>
        <p:txBody>
          <a:bodyPr>
            <a:spAutoFit/>
          </a:bodyPr>
          <a:lstStyle/>
          <a:p>
            <a:pPr>
              <a:defRPr/>
            </a:pPr>
            <a:r>
              <a:rPr lang="en-US" sz="900" dirty="0">
                <a:solidFill>
                  <a:schemeClr val="bg1"/>
                </a:solidFill>
                <a:latin typeface="+mj-lt"/>
                <a:ea typeface="ＭＳ Ｐゴシック" pitchFamily="34" charset="-128"/>
                <a:cs typeface="+mn-cs"/>
              </a:rPr>
              <a:t>*Sources</a:t>
            </a:r>
            <a:r>
              <a:rPr lang="en-US" sz="900" i="1" dirty="0">
                <a:solidFill>
                  <a:schemeClr val="bg1"/>
                </a:solidFill>
                <a:latin typeface="+mj-lt"/>
                <a:ea typeface="ＭＳ Ｐゴシック" pitchFamily="34" charset="-128"/>
                <a:cs typeface="+mn-cs"/>
              </a:rPr>
              <a:t>: Yahoo Finance, Reuters </a:t>
            </a:r>
            <a:r>
              <a:rPr lang="en-US" sz="900" i="1" dirty="0" err="1">
                <a:solidFill>
                  <a:schemeClr val="bg1"/>
                </a:solidFill>
                <a:latin typeface="+mj-lt"/>
                <a:ea typeface="ＭＳ Ｐゴシック" pitchFamily="34" charset="-128"/>
                <a:cs typeface="+mn-cs"/>
              </a:rPr>
              <a:t>Eikon</a:t>
            </a:r>
            <a:endParaRPr lang="en-US" sz="900" i="1" dirty="0">
              <a:solidFill>
                <a:schemeClr val="bg1"/>
              </a:solidFill>
              <a:latin typeface="+mj-lt"/>
              <a:ea typeface="ＭＳ Ｐゴシック" pitchFamily="34" charset="-128"/>
              <a:cs typeface="+mn-cs"/>
            </a:endParaRPr>
          </a:p>
        </p:txBody>
      </p:sp>
      <p:graphicFrame>
        <p:nvGraphicFramePr>
          <p:cNvPr id="7" name="Table 6"/>
          <p:cNvGraphicFramePr>
            <a:graphicFrameLocks noGrp="1"/>
          </p:cNvGraphicFramePr>
          <p:nvPr/>
        </p:nvGraphicFramePr>
        <p:xfrm>
          <a:off x="5105400" y="4495800"/>
          <a:ext cx="3505200" cy="1114425"/>
        </p:xfrm>
        <a:graphic>
          <a:graphicData uri="http://schemas.openxmlformats.org/drawingml/2006/table">
            <a:tbl>
              <a:tblPr/>
              <a:tblGrid>
                <a:gridCol w="2590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Georgia" pitchFamily="18" charset="0"/>
                          <a:ea typeface="ＭＳ Ｐゴシック" pitchFamily="34" charset="-128"/>
                        </a:rPr>
                        <a:t>Stocks to Watch</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ea typeface="ＭＳ Ｐゴシック" pitchFamily="34" charset="-128"/>
                        </a:rPr>
                        <a:t>Symbol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chemeClr val="tx1"/>
                          </a:solidFill>
                          <a:effectLst/>
                          <a:latin typeface="+mn-lt"/>
                          <a:ea typeface="+mn-ea"/>
                          <a:cs typeface="+mn-cs"/>
                        </a:rPr>
                        <a:t>Duke Energy Corporation</a:t>
                      </a:r>
                      <a:endParaRPr kumimoji="0" lang="en-US" sz="1100" b="0" i="0" u="none" strike="noStrike" cap="none" normalizeH="0" baseline="0" dirty="0">
                        <a:ln>
                          <a:noFill/>
                        </a:ln>
                        <a:solidFill>
                          <a:srgbClr val="000000"/>
                        </a:solidFill>
                        <a:effectLst/>
                        <a:latin typeface="Georgia" pitchFamily="18"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(LLC)</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Southern Corporation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Georgia" pitchFamily="18" charset="0"/>
                          <a:ea typeface="ＭＳ Ｐゴシック" pitchFamily="34" charset="-128"/>
                        </a:rPr>
                        <a:t>(TM)</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5615" name="TextBox 7"/>
          <p:cNvSpPr txBox="1">
            <a:spLocks noChangeArrowheads="1"/>
          </p:cNvSpPr>
          <p:nvPr/>
        </p:nvSpPr>
        <p:spPr bwMode="auto">
          <a:xfrm>
            <a:off x="1752600" y="1828800"/>
            <a:ext cx="4419600" cy="461963"/>
          </a:xfrm>
          <a:prstGeom prst="rect">
            <a:avLst/>
          </a:prstGeom>
          <a:noFill/>
          <a:ln w="9525">
            <a:noFill/>
            <a:miter lim="800000"/>
            <a:headEnd/>
            <a:tailEnd/>
          </a:ln>
        </p:spPr>
        <p:txBody>
          <a:bodyPr>
            <a:prstTxWarp prst="textNoShape">
              <a:avLst/>
            </a:prstTxWarp>
            <a:spAutoFit/>
          </a:bodyPr>
          <a:lstStyle/>
          <a:p>
            <a:endParaRPr lang="en-US"/>
          </a:p>
        </p:txBody>
      </p:sp>
      <p:sp>
        <p:nvSpPr>
          <p:cNvPr id="25616" name="TextBox 8"/>
          <p:cNvSpPr txBox="1">
            <a:spLocks noChangeArrowheads="1"/>
          </p:cNvSpPr>
          <p:nvPr/>
        </p:nvSpPr>
        <p:spPr bwMode="auto">
          <a:xfrm>
            <a:off x="457200" y="1219200"/>
            <a:ext cx="7543800" cy="2954338"/>
          </a:xfrm>
          <a:prstGeom prst="rect">
            <a:avLst/>
          </a:prstGeom>
          <a:noFill/>
          <a:ln w="9525">
            <a:noFill/>
            <a:miter lim="800000"/>
            <a:headEnd/>
            <a:tailEnd/>
          </a:ln>
        </p:spPr>
        <p:txBody>
          <a:bodyPr>
            <a:prstTxWarp prst="textNoShape">
              <a:avLst/>
            </a:prstTxWarp>
            <a:spAutoFit/>
          </a:bodyPr>
          <a:lstStyle/>
          <a:p>
            <a:r>
              <a:rPr lang="en-US" sz="1800" dirty="0">
                <a:latin typeface="Corbel" pitchFamily="-65" charset="0"/>
                <a:ea typeface="Corbel" pitchFamily="-65" charset="0"/>
                <a:cs typeface="Corbel" pitchFamily="-65" charset="0"/>
              </a:rPr>
              <a:t>• Utilities currently makes up 3.45% of the S&amp;P500 and underperforms the S&amp;P500</a:t>
            </a:r>
          </a:p>
          <a:p>
            <a:r>
              <a:rPr lang="en-US" sz="1800" dirty="0">
                <a:latin typeface="Corbel" pitchFamily="-65" charset="0"/>
                <a:ea typeface="Corbel" pitchFamily="-65" charset="0"/>
                <a:cs typeface="Corbel" pitchFamily="-65" charset="0"/>
              </a:rPr>
              <a:t>• The Utilities Sector is comprised of </a:t>
            </a:r>
            <a:r>
              <a:rPr lang="en-US" sz="1600" dirty="0"/>
              <a:t>companies</a:t>
            </a:r>
            <a:r>
              <a:rPr lang="en-US" sz="1800" dirty="0">
                <a:latin typeface="Corbel" pitchFamily="-65" charset="0"/>
                <a:ea typeface="Corbel" pitchFamily="-65" charset="0"/>
                <a:cs typeface="Corbel" pitchFamily="-65" charset="0"/>
              </a:rPr>
              <a:t> that provide public services, primarily the generation and distribution of electricity. </a:t>
            </a:r>
          </a:p>
          <a:p>
            <a:pPr marL="347663" lvl="1"/>
            <a:r>
              <a:rPr lang="en-US" sz="1800" dirty="0">
                <a:latin typeface="Corbel" pitchFamily="-65" charset="0"/>
                <a:ea typeface="Corbel" pitchFamily="-65" charset="0"/>
                <a:cs typeface="Corbel" pitchFamily="-65" charset="0"/>
              </a:rPr>
              <a:t> The utilities sector contains 83 companies and is broken into the following categories: Diversified Utilities, Electric Utilities, Foreign Utilities, Gas Utilities, and Water Utilities</a:t>
            </a:r>
          </a:p>
          <a:p>
            <a:pPr marL="347663" lvl="1"/>
            <a:r>
              <a:rPr lang="en-US" sz="1800" dirty="0">
                <a:latin typeface="Corbel" pitchFamily="-65" charset="0"/>
                <a:ea typeface="Corbel" pitchFamily="-65" charset="0"/>
                <a:cs typeface="Corbel" pitchFamily="-65" charset="0"/>
              </a:rPr>
              <a:t>•Movement within this sector has been volatile recently but, appears to be taking an upswing in early 2013</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endParaRPr lang="en-US"/>
          </a:p>
        </p:txBody>
      </p:sp>
      <p:sp>
        <p:nvSpPr>
          <p:cNvPr id="6" name="Rectangle 5"/>
          <p:cNvSpPr/>
          <p:nvPr/>
        </p:nvSpPr>
        <p:spPr>
          <a:xfrm>
            <a:off x="500250" y="2699013"/>
            <a:ext cx="5944510" cy="630942"/>
          </a:xfrm>
          <a:prstGeom prst="rect">
            <a:avLst/>
          </a:prstGeom>
        </p:spPr>
        <p:txBody>
          <a:bodyPr wrap="square">
            <a:spAutoFit/>
          </a:bodyPr>
          <a:lstStyle/>
          <a:p>
            <a:r>
              <a:rPr lang="en-US" sz="3500" dirty="0">
                <a:solidFill>
                  <a:schemeClr val="tx2"/>
                </a:solidFill>
                <a:latin typeface="Georgia" charset="0"/>
              </a:rPr>
              <a:t>	Growth Strategy 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09600"/>
            <a:ext cx="9144000" cy="1143000"/>
          </a:xfrm>
        </p:spPr>
        <p:txBody>
          <a:bodyPr/>
          <a:lstStyle/>
          <a:p>
            <a:r>
              <a:rPr lang="en-US">
                <a:solidFill>
                  <a:srgbClr val="006600"/>
                </a:solidFill>
              </a:rPr>
              <a:t>	</a:t>
            </a:r>
            <a:r>
              <a:rPr lang="en-US"/>
              <a:t> Growth Strategy </a:t>
            </a:r>
            <a:endParaRPr lang="en-US">
              <a:solidFill>
                <a:srgbClr val="006600"/>
              </a:solidFill>
            </a:endParaRPr>
          </a:p>
        </p:txBody>
      </p:sp>
      <p:sp>
        <p:nvSpPr>
          <p:cNvPr id="4099" name="Content Placeholder 3"/>
          <p:cNvSpPr>
            <a:spLocks noGrp="1"/>
          </p:cNvSpPr>
          <p:nvPr>
            <p:ph idx="1"/>
          </p:nvPr>
        </p:nvSpPr>
        <p:spPr>
          <a:xfrm>
            <a:off x="685800" y="1905000"/>
            <a:ext cx="3962400" cy="3870325"/>
          </a:xfrm>
        </p:spPr>
        <p:txBody>
          <a:bodyPr/>
          <a:lstStyle/>
          <a:p>
            <a:pPr>
              <a:buFont typeface="Wingdings" pitchFamily="-65" charset="2"/>
              <a:buNone/>
            </a:pPr>
            <a:r>
              <a:rPr lang="en-US" sz="1600" b="1" dirty="0"/>
              <a:t>Buy Criteria</a:t>
            </a:r>
          </a:p>
          <a:p>
            <a:r>
              <a:rPr lang="en-US" sz="1600" dirty="0"/>
              <a:t>Conservative Mentality – Expect to perform better than industry</a:t>
            </a:r>
          </a:p>
          <a:p>
            <a:r>
              <a:rPr lang="en-US" sz="1600" dirty="0"/>
              <a:t>Revenue growth ≈&gt; industry average and forecasted to continue</a:t>
            </a:r>
          </a:p>
          <a:p>
            <a:r>
              <a:rPr lang="en-US" sz="1600" dirty="0"/>
              <a:t>Strong Earnings ~ 5 years of CAGR</a:t>
            </a:r>
          </a:p>
          <a:p>
            <a:r>
              <a:rPr lang="en-US" sz="1600" dirty="0"/>
              <a:t>ROE ≈ ≥ 15% and &gt; Industry Average.</a:t>
            </a:r>
          </a:p>
          <a:p>
            <a:r>
              <a:rPr lang="en-US" sz="1600" dirty="0"/>
              <a:t>PEG ≈ ≤ 1.2 and &lt; Industry Average</a:t>
            </a:r>
          </a:p>
          <a:p>
            <a:r>
              <a:rPr lang="en-US" sz="1600" dirty="0"/>
              <a:t>Debt / Equity &lt; 1.5 (or Acceptable Interest Coverage Ratio when D/E &gt;1.0)</a:t>
            </a:r>
          </a:p>
        </p:txBody>
      </p:sp>
      <p:sp>
        <p:nvSpPr>
          <p:cNvPr id="4100" name="Content Placeholder 3"/>
          <p:cNvSpPr txBox="1">
            <a:spLocks/>
          </p:cNvSpPr>
          <p:nvPr/>
        </p:nvSpPr>
        <p:spPr bwMode="auto">
          <a:xfrm>
            <a:off x="4800600" y="1447800"/>
            <a:ext cx="4038600" cy="5257800"/>
          </a:xfrm>
          <a:prstGeom prst="rect">
            <a:avLst/>
          </a:prstGeom>
          <a:noFill/>
          <a:ln w="9525">
            <a:noFill/>
            <a:miter lim="800000"/>
            <a:headEnd/>
            <a:tailEnd/>
          </a:ln>
        </p:spPr>
        <p:txBody>
          <a:bodyPr>
            <a:prstTxWarp prst="textNoShape">
              <a:avLst/>
            </a:prstTxWarp>
          </a:bodyPr>
          <a:lstStyle/>
          <a:p>
            <a:pPr marL="168275" indent="-168275" eaLnBrk="0" hangingPunct="0">
              <a:spcBef>
                <a:spcPct val="20000"/>
              </a:spcBef>
              <a:buSzPct val="75000"/>
              <a:buFont typeface="Wingdings" pitchFamily="-65" charset="2"/>
              <a:buNone/>
            </a:pPr>
            <a:r>
              <a:rPr lang="en-US" sz="1300" b="1">
                <a:latin typeface="Georgia" pitchFamily="-65" charset="0"/>
              </a:rPr>
              <a:t>Stop Loss Criteria</a:t>
            </a:r>
          </a:p>
          <a:p>
            <a:pPr marL="168275" indent="-168275" eaLnBrk="0" hangingPunct="0">
              <a:spcBef>
                <a:spcPct val="20000"/>
              </a:spcBef>
              <a:buSzPct val="75000"/>
              <a:buFont typeface="Wingdings" pitchFamily="-65" charset="2"/>
              <a:buChar char="§"/>
            </a:pPr>
            <a:r>
              <a:rPr lang="en-US" sz="1300">
                <a:latin typeface="Georgia" pitchFamily="-65" charset="0"/>
              </a:rPr>
              <a:t>Establish at 80% of Purchase Price</a:t>
            </a:r>
          </a:p>
          <a:p>
            <a:pPr marL="168275" indent="-168275" eaLnBrk="0" hangingPunct="0">
              <a:spcBef>
                <a:spcPct val="20000"/>
              </a:spcBef>
              <a:buSzPct val="75000"/>
              <a:buFont typeface="Wingdings" pitchFamily="-65" charset="2"/>
              <a:buChar char="§"/>
            </a:pPr>
            <a:r>
              <a:rPr lang="en-US" sz="1300">
                <a:latin typeface="Georgia" pitchFamily="-65" charset="0"/>
              </a:rPr>
              <a:t>Evaluate as information and stock price changes. </a:t>
            </a:r>
          </a:p>
          <a:p>
            <a:pPr marL="168275" indent="-168275" eaLnBrk="0" hangingPunct="0">
              <a:spcBef>
                <a:spcPct val="20000"/>
              </a:spcBef>
              <a:buSzPct val="75000"/>
              <a:buFont typeface="Wingdings" pitchFamily="-65" charset="2"/>
              <a:buChar char="§"/>
            </a:pPr>
            <a:r>
              <a:rPr lang="en-US" sz="1300">
                <a:latin typeface="Georgia" pitchFamily="-65" charset="0"/>
              </a:rPr>
              <a:t>If stock appreciates – move stop loss up accordingly (consider trailing / crawling stop) </a:t>
            </a:r>
          </a:p>
          <a:p>
            <a:pPr marL="168275" indent="-168275" eaLnBrk="0" hangingPunct="0">
              <a:spcBef>
                <a:spcPct val="20000"/>
              </a:spcBef>
              <a:buSzPct val="75000"/>
              <a:buFont typeface="Wingdings" pitchFamily="-65" charset="2"/>
              <a:buChar char="§"/>
            </a:pPr>
            <a:r>
              <a:rPr lang="en-US" sz="1300">
                <a:latin typeface="Georgia" pitchFamily="-65" charset="0"/>
              </a:rPr>
              <a:t>If company business fundamentals deteriorate – raise stop loss or sell per sell criteria.</a:t>
            </a:r>
          </a:p>
          <a:p>
            <a:pPr marL="168275" indent="-168275" eaLnBrk="0" hangingPunct="0">
              <a:spcBef>
                <a:spcPct val="20000"/>
              </a:spcBef>
              <a:buSzPct val="75000"/>
              <a:buFont typeface="Wingdings" pitchFamily="-65" charset="2"/>
              <a:buChar char="§"/>
            </a:pPr>
            <a:r>
              <a:rPr lang="en-US" sz="1300" i="1">
                <a:latin typeface="Georgia" pitchFamily="-65" charset="0"/>
              </a:rPr>
              <a:t>Earnings miss, lower guidance, slowing revenue growth etc.</a:t>
            </a:r>
          </a:p>
          <a:p>
            <a:pPr marL="168275" indent="-168275" eaLnBrk="0" hangingPunct="0">
              <a:spcBef>
                <a:spcPct val="20000"/>
              </a:spcBef>
              <a:buSzPct val="75000"/>
            </a:pPr>
            <a:endParaRPr lang="en-US" sz="700" b="1">
              <a:latin typeface="Georgia" pitchFamily="-65" charset="0"/>
            </a:endParaRPr>
          </a:p>
          <a:p>
            <a:pPr marL="168275" indent="-168275" eaLnBrk="0" hangingPunct="0">
              <a:spcBef>
                <a:spcPct val="20000"/>
              </a:spcBef>
              <a:buSzPct val="75000"/>
            </a:pPr>
            <a:r>
              <a:rPr lang="en-US" sz="1300" b="1">
                <a:latin typeface="Georgia" pitchFamily="-65" charset="0"/>
              </a:rPr>
              <a:t>Sell Criteria</a:t>
            </a:r>
          </a:p>
          <a:p>
            <a:pPr marL="168275" indent="-168275" eaLnBrk="0" hangingPunct="0">
              <a:spcBef>
                <a:spcPct val="20000"/>
              </a:spcBef>
              <a:buSzPct val="75000"/>
              <a:buFont typeface="Wingdings" pitchFamily="-65" charset="2"/>
              <a:buChar char="§"/>
            </a:pPr>
            <a:r>
              <a:rPr lang="en-US" sz="1300">
                <a:latin typeface="Georgia" pitchFamily="-65" charset="0"/>
              </a:rPr>
              <a:t>Re-evaluate positions when: </a:t>
            </a:r>
          </a:p>
          <a:p>
            <a:pPr marL="625475" lvl="1" indent="-168275" eaLnBrk="0" hangingPunct="0">
              <a:spcBef>
                <a:spcPct val="20000"/>
              </a:spcBef>
              <a:buSzPct val="75000"/>
              <a:buFont typeface="Wingdings" pitchFamily="-65" charset="2"/>
              <a:buChar char="§"/>
            </a:pPr>
            <a:r>
              <a:rPr lang="en-US" sz="1300">
                <a:latin typeface="Georgia" pitchFamily="-65" charset="0"/>
              </a:rPr>
              <a:t>The price reaches 10% below target price</a:t>
            </a:r>
          </a:p>
          <a:p>
            <a:pPr marL="625475" lvl="1" indent="-168275" eaLnBrk="0" hangingPunct="0">
              <a:spcBef>
                <a:spcPct val="20000"/>
              </a:spcBef>
              <a:buSzPct val="75000"/>
              <a:buFont typeface="Wingdings" pitchFamily="-65" charset="2"/>
              <a:buChar char="§"/>
            </a:pPr>
            <a:r>
              <a:rPr lang="en-US" sz="1300">
                <a:latin typeface="Georgia" pitchFamily="-65" charset="0"/>
              </a:rPr>
              <a:t>The price is 20% above purchase price.</a:t>
            </a:r>
          </a:p>
          <a:p>
            <a:pPr marL="168275" indent="-168275" eaLnBrk="0" hangingPunct="0">
              <a:spcBef>
                <a:spcPct val="20000"/>
              </a:spcBef>
              <a:buSzPct val="75000"/>
              <a:buFont typeface="Wingdings" pitchFamily="-65" charset="2"/>
              <a:buChar char="§"/>
            </a:pPr>
            <a:r>
              <a:rPr lang="en-US" sz="1300">
                <a:latin typeface="Georgia" pitchFamily="-65" charset="0"/>
              </a:rPr>
              <a:t>Evaluate Sell under following: </a:t>
            </a:r>
          </a:p>
          <a:p>
            <a:pPr marL="625475" lvl="1" indent="-168275" eaLnBrk="0" hangingPunct="0">
              <a:spcBef>
                <a:spcPct val="20000"/>
              </a:spcBef>
              <a:buSzPct val="75000"/>
              <a:buFont typeface="Wingdings" pitchFamily="-65" charset="2"/>
              <a:buChar char="§"/>
            </a:pPr>
            <a:r>
              <a:rPr lang="en-US" sz="1300">
                <a:latin typeface="Georgia" pitchFamily="-65" charset="0"/>
              </a:rPr>
              <a:t>Company loses its leadership position</a:t>
            </a:r>
          </a:p>
          <a:p>
            <a:pPr marL="625475" lvl="1" indent="-168275" eaLnBrk="0" hangingPunct="0">
              <a:spcBef>
                <a:spcPct val="20000"/>
              </a:spcBef>
              <a:buSzPct val="75000"/>
              <a:buFont typeface="Wingdings" pitchFamily="-65" charset="2"/>
              <a:buChar char="§"/>
            </a:pPr>
            <a:r>
              <a:rPr lang="en-US" sz="1300">
                <a:latin typeface="Georgia" pitchFamily="-65" charset="0"/>
              </a:rPr>
              <a:t>Company business fundamentals deteriorate. </a:t>
            </a:r>
          </a:p>
          <a:p>
            <a:pPr marL="625475" lvl="1" indent="-168275" eaLnBrk="0" hangingPunct="0">
              <a:spcBef>
                <a:spcPct val="20000"/>
              </a:spcBef>
              <a:buSzPct val="75000"/>
              <a:buFont typeface="Wingdings" pitchFamily="-65" charset="2"/>
              <a:buChar char="§"/>
            </a:pPr>
            <a:r>
              <a:rPr lang="en-US" sz="1300" i="1">
                <a:latin typeface="Georgia" pitchFamily="-65" charset="0"/>
              </a:rPr>
              <a:t>Slowing unit volume, revenue decline, etc.</a:t>
            </a:r>
            <a:r>
              <a:rPr lang="en-US" sz="1300">
                <a:latin typeface="Georgia" pitchFamily="-65" charset="0"/>
              </a:rPr>
              <a:t> </a:t>
            </a:r>
          </a:p>
          <a:p>
            <a:pPr marL="625475" lvl="1" indent="-168275" eaLnBrk="0" hangingPunct="0">
              <a:spcBef>
                <a:spcPct val="20000"/>
              </a:spcBef>
              <a:buSzPct val="75000"/>
              <a:buFont typeface="Wingdings" pitchFamily="-65" charset="2"/>
              <a:buChar char="§"/>
            </a:pPr>
            <a:r>
              <a:rPr lang="en-US" sz="1300">
                <a:latin typeface="Georgia" pitchFamily="-65" charset="0"/>
              </a:rPr>
              <a:t>Superior investment alternatives are identified.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36513"/>
          <a:ext cx="7543800" cy="6372234"/>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540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Company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Ticker Symbol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5-Year CAGR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ROE ≥ 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PEG ≤ 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Debt/Equity &lt; 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Unitedhealth Group, Inc.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UNH</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13.6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Celegene Corporation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CELG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16.66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Starbuck's Corporation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SBUX</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28.5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Halliburton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HAL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22.6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Blackrock Inc.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BLK</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9.27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Target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TGT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1.97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18.7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6"/>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Conagra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CAG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4.8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4.6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1.55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0.79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7"/>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Jos. A. Bank</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JOSB</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12.4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8"/>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Francescas Holdings Corporation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FRAN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n/a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127.46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0.77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9"/>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Sherwin Williams Co.</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SHAW</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2.3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37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0.47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10"/>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United Technologies Corporation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UTX</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0.71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20.6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11"/>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Cigna Corporation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4.33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0.95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12"/>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CVS Caremark Corporation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CVS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17.5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0.24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13"/>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Johnson Controls Inc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JCI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14"/>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NU Skin Enterprises CL 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NUS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9.3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38.87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0.38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15"/>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Gilead Sciences Inc.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GILD</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22.6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33.89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16"/>
                  </a:ext>
                </a:extLst>
              </a:tr>
              <a:tr h="3540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Michael Kors Holdings 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65" charset="0"/>
                          <a:ea typeface="ＭＳ Ｐゴシック" pitchFamily="-65" charset="-128"/>
                          <a:cs typeface="ＭＳ Ｐゴシック" pitchFamily="-65" charset="-128"/>
                        </a:rPr>
                        <a:t>KORS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43.94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52.3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1.02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65" charset="0"/>
                          <a:ea typeface="ＭＳ Ｐゴシック" pitchFamily="-65" charset="-128"/>
                          <a:cs typeface="ＭＳ Ｐゴシック" pitchFamily="-65" charset="-128"/>
                        </a:rPr>
                        <a:t>0.81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17"/>
                  </a:ext>
                </a:extLst>
              </a:tr>
            </a:tbl>
          </a:graphicData>
        </a:graphic>
      </p:graphicFrame>
      <p:sp>
        <p:nvSpPr>
          <p:cNvPr id="5257" name="Date Placeholder 3"/>
          <p:cNvSpPr>
            <a:spLocks noGrp="1"/>
          </p:cNvSpPr>
          <p:nvPr>
            <p:ph type="dt" sz="quarter" idx="11"/>
          </p:nvPr>
        </p:nvSpPr>
        <p:spPr>
          <a:noFill/>
        </p:spPr>
        <p:txBody>
          <a:bodyPr/>
          <a:lstStyle/>
          <a:p>
            <a:endParaRPr lang="en-US"/>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CVS</a:t>
            </a:r>
          </a:p>
        </p:txBody>
      </p:sp>
      <p:sp>
        <p:nvSpPr>
          <p:cNvPr id="6147" name="Content Placeholder 2"/>
          <p:cNvSpPr>
            <a:spLocks noGrp="1"/>
          </p:cNvSpPr>
          <p:nvPr>
            <p:ph idx="1"/>
          </p:nvPr>
        </p:nvSpPr>
        <p:spPr>
          <a:xfrm>
            <a:off x="685800" y="1752600"/>
            <a:ext cx="7772400" cy="4098925"/>
          </a:xfrm>
        </p:spPr>
        <p:txBody>
          <a:bodyPr/>
          <a:lstStyle/>
          <a:p>
            <a:r>
              <a:rPr lang="en-US" sz="1600"/>
              <a:t>CVS Caremark Corporation is one of the largest retail pharmacy chains in the U.S. with one of the largest pharmacy benefit managers. They provides pharmacy benefit management (PBM), mail order and specialty pharmacy division (Caremark Services), health clinic subsidiary (MinuteClinic), and online retail pharmacy (CVS.com)</a:t>
            </a:r>
          </a:p>
          <a:p>
            <a:endParaRPr lang="en-US" sz="1600"/>
          </a:p>
          <a:p>
            <a:endParaRPr lang="en-US"/>
          </a:p>
        </p:txBody>
      </p:sp>
      <p:graphicFrame>
        <p:nvGraphicFramePr>
          <p:cNvPr id="5" name="Table 4"/>
          <p:cNvGraphicFramePr>
            <a:graphicFrameLocks noGrp="1"/>
          </p:cNvGraphicFramePr>
          <p:nvPr/>
        </p:nvGraphicFramePr>
        <p:xfrm>
          <a:off x="800100" y="3200400"/>
          <a:ext cx="3467100" cy="2715260"/>
        </p:xfrm>
        <a:graphic>
          <a:graphicData uri="http://schemas.openxmlformats.org/drawingml/2006/table">
            <a:tbl>
              <a:tblPr/>
              <a:tblGrid>
                <a:gridCol w="11557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tblGrid>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rPr>
                        <a:t>SAP Requirements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CVS Caremark Corp</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Revenue Growth</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Greater than Industry Average (5.7%)</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17.5%</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ROE</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&gt;15% and &gt;Industry Average (11%)</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10.2%</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PEG Ratio</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&lt;1.2 and Industry Average (1.4)</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.8</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Debt/Equity</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&lt;1.5</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0.24</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BETA </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1.01</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bl>
          </a:graphicData>
        </a:graphic>
      </p:graphicFrame>
      <p:sp>
        <p:nvSpPr>
          <p:cNvPr id="6178" name="Rectangle 5"/>
          <p:cNvSpPr>
            <a:spLocks noChangeArrowheads="1"/>
          </p:cNvSpPr>
          <p:nvPr/>
        </p:nvSpPr>
        <p:spPr bwMode="auto">
          <a:xfrm>
            <a:off x="4572000" y="3200400"/>
            <a:ext cx="4572000" cy="2800350"/>
          </a:xfrm>
          <a:prstGeom prst="rect">
            <a:avLst/>
          </a:prstGeom>
          <a:noFill/>
          <a:ln w="9525">
            <a:noFill/>
            <a:miter lim="800000"/>
            <a:headEnd/>
            <a:tailEnd/>
          </a:ln>
        </p:spPr>
        <p:txBody>
          <a:bodyPr>
            <a:prstTxWarp prst="textNoShape">
              <a:avLst/>
            </a:prstTxWarp>
            <a:spAutoFit/>
          </a:bodyPr>
          <a:lstStyle/>
          <a:p>
            <a:pPr lvl="1"/>
            <a:r>
              <a:rPr lang="en-US" sz="1600">
                <a:latin typeface="Georgia" pitchFamily="-65" charset="0"/>
              </a:rPr>
              <a:t>Earnings rating improved significantly over the past two weeks from 8 to 10. </a:t>
            </a:r>
          </a:p>
          <a:p>
            <a:pPr lvl="1"/>
            <a:r>
              <a:rPr lang="en-US" sz="1600">
                <a:latin typeface="Georgia" pitchFamily="-65" charset="0"/>
              </a:rPr>
              <a:t>On 2/06/13, the company announced quarterly earnings of 1.14 per share, a positive surprise of 3.5% above the consensus 1.10.</a:t>
            </a:r>
          </a:p>
          <a:p>
            <a:pPr lvl="1"/>
            <a:r>
              <a:rPr lang="en-US" sz="1600">
                <a:latin typeface="Georgia" pitchFamily="-65" charset="0"/>
              </a:rPr>
              <a:t>CVS’s current quarter consensus estimate has increased over the past 90 days from 0.74 to 0.79, a rise of 7.6%. Drug retailers industry have moved 4.0% during the same period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685800" y="228600"/>
            <a:ext cx="7772400" cy="1143000"/>
          </a:xfrm>
        </p:spPr>
        <p:txBody>
          <a:bodyPr/>
          <a:lstStyle/>
          <a:p>
            <a:r>
              <a:rPr lang="en-US"/>
              <a:t>Johnson Controls</a:t>
            </a:r>
          </a:p>
        </p:txBody>
      </p:sp>
      <p:pic>
        <p:nvPicPr>
          <p:cNvPr id="7171" name="table"/>
          <p:cNvPicPr>
            <a:picLocks noChangeAspect="1"/>
          </p:cNvPicPr>
          <p:nvPr/>
        </p:nvPicPr>
        <p:blipFill>
          <a:blip r:embed="rId2"/>
          <a:srcRect/>
          <a:stretch>
            <a:fillRect/>
          </a:stretch>
        </p:blipFill>
        <p:spPr bwMode="auto">
          <a:xfrm>
            <a:off x="304800" y="3810000"/>
            <a:ext cx="4418013" cy="2286000"/>
          </a:xfrm>
          <a:prstGeom prst="rect">
            <a:avLst/>
          </a:prstGeom>
          <a:noFill/>
          <a:ln w="9525">
            <a:noFill/>
            <a:miter lim="800000"/>
            <a:headEnd/>
            <a:tailEnd/>
          </a:ln>
        </p:spPr>
      </p:pic>
      <p:sp>
        <p:nvSpPr>
          <p:cNvPr id="7172" name="Rectangle 5"/>
          <p:cNvSpPr>
            <a:spLocks noChangeArrowheads="1"/>
          </p:cNvSpPr>
          <p:nvPr/>
        </p:nvSpPr>
        <p:spPr bwMode="auto">
          <a:xfrm>
            <a:off x="333375" y="1341438"/>
            <a:ext cx="4265613" cy="2308225"/>
          </a:xfrm>
          <a:prstGeom prst="rect">
            <a:avLst/>
          </a:prstGeom>
          <a:noFill/>
          <a:ln w="9525">
            <a:noFill/>
            <a:miter lim="800000"/>
            <a:headEnd/>
            <a:tailEnd/>
          </a:ln>
        </p:spPr>
        <p:txBody>
          <a:bodyPr>
            <a:prstTxWarp prst="textNoShape">
              <a:avLst/>
            </a:prstTxWarp>
            <a:spAutoFit/>
          </a:bodyPr>
          <a:lstStyle/>
          <a:p>
            <a:pPr lvl="1">
              <a:spcBef>
                <a:spcPct val="20000"/>
              </a:spcBef>
              <a:buSzPct val="75000"/>
            </a:pPr>
            <a:r>
              <a:rPr lang="en-US" sz="2000">
                <a:latin typeface="Times New Roman" pitchFamily="-65" charset="0"/>
                <a:ea typeface="Times New Roman" pitchFamily="-65" charset="0"/>
                <a:cs typeface="Times New Roman" pitchFamily="-65" charset="0"/>
              </a:rPr>
              <a:t>Johnson Controls is  global diversified company in the building and automotive industries.  They deliver products services and solutions that increase energy efficiency and lower operating costs in buildings</a:t>
            </a:r>
            <a:r>
              <a:rPr lang="en-US">
                <a:latin typeface="Times New Roman" pitchFamily="-65" charset="0"/>
                <a:ea typeface="Times New Roman" pitchFamily="-65" charset="0"/>
                <a:cs typeface="Times New Roman" pitchFamily="-65" charset="0"/>
              </a:rPr>
              <a:t>. </a:t>
            </a:r>
            <a:endParaRPr lang="en-US" altLang="ja-JP">
              <a:latin typeface="Times New Roman" pitchFamily="-65" charset="0"/>
              <a:ea typeface="Times New Roman" pitchFamily="-65" charset="0"/>
              <a:cs typeface="Times New Roman" pitchFamily="-65" charset="0"/>
            </a:endParaRPr>
          </a:p>
        </p:txBody>
      </p:sp>
      <p:sp>
        <p:nvSpPr>
          <p:cNvPr id="7" name="Rectangle 6"/>
          <p:cNvSpPr/>
          <p:nvPr/>
        </p:nvSpPr>
        <p:spPr>
          <a:xfrm>
            <a:off x="4876800" y="304800"/>
            <a:ext cx="4038600" cy="6308725"/>
          </a:xfrm>
          <a:prstGeom prst="rect">
            <a:avLst/>
          </a:prstGeom>
        </p:spPr>
        <p:txBody>
          <a:bodyPr>
            <a:prstTxWarp prst="textNoShape">
              <a:avLst/>
            </a:prstTxWarp>
            <a:spAutoFit/>
          </a:bodyPr>
          <a:lstStyle/>
          <a:p>
            <a:pPr marL="285750" indent="-285750">
              <a:buFont typeface="Arial" pitchFamily="-65" charset="0"/>
              <a:buChar char="•"/>
            </a:pPr>
            <a:r>
              <a:rPr lang="en-US" sz="2000">
                <a:latin typeface="Times New Roman" pitchFamily="-65" charset="0"/>
                <a:ea typeface="Times New Roman" pitchFamily="-65" charset="0"/>
                <a:cs typeface="Times New Roman" pitchFamily="-65" charset="0"/>
              </a:rPr>
              <a:t>JCI has 15,000 HVAC service providers, which makes it 3x sizes of its next competitor</a:t>
            </a:r>
          </a:p>
          <a:p>
            <a:pPr marL="285750" indent="-285750">
              <a:buFont typeface="Arial" pitchFamily="-65" charset="0"/>
              <a:buChar char="•"/>
            </a:pPr>
            <a:endParaRPr lang="en-US" sz="1000">
              <a:latin typeface="Times New Roman" pitchFamily="-65" charset="0"/>
              <a:ea typeface="Times New Roman" pitchFamily="-65" charset="0"/>
              <a:cs typeface="Times New Roman" pitchFamily="-65" charset="0"/>
            </a:endParaRPr>
          </a:p>
          <a:p>
            <a:pPr marL="285750" indent="-285750">
              <a:buFont typeface="Arial" pitchFamily="-65" charset="0"/>
              <a:buChar char="•"/>
            </a:pPr>
            <a:r>
              <a:rPr lang="en-US" sz="2000">
                <a:latin typeface="Times New Roman" pitchFamily="-65" charset="0"/>
                <a:ea typeface="Times New Roman" pitchFamily="-65" charset="0"/>
                <a:cs typeface="Times New Roman" pitchFamily="-65" charset="0"/>
              </a:rPr>
              <a:t>Government’s push for “green initiatives” will keep JCI profitable, especially in emerging markets</a:t>
            </a:r>
          </a:p>
          <a:p>
            <a:pPr marL="285750" indent="-285750">
              <a:buFont typeface="Arial" pitchFamily="-65" charset="0"/>
              <a:buChar char="•"/>
            </a:pPr>
            <a:endParaRPr lang="en-US" sz="1000">
              <a:latin typeface="Times New Roman" pitchFamily="-65" charset="0"/>
              <a:ea typeface="Times New Roman" pitchFamily="-65" charset="0"/>
              <a:cs typeface="Times New Roman" pitchFamily="-65" charset="0"/>
            </a:endParaRPr>
          </a:p>
          <a:p>
            <a:pPr marL="285750" indent="-285750">
              <a:buFont typeface="Arial" pitchFamily="-65" charset="0"/>
              <a:buChar char="•"/>
            </a:pPr>
            <a:r>
              <a:rPr lang="en-US" sz="2000">
                <a:latin typeface="Times New Roman" pitchFamily="-65" charset="0"/>
                <a:ea typeface="Times New Roman" pitchFamily="-65" charset="0"/>
                <a:cs typeface="Times New Roman" pitchFamily="-65" charset="0"/>
              </a:rPr>
              <a:t>JCI is the leader in start-stop battery technology, an industry that is projected to grow to 35mm units by 2015. Industry is currently at 7mm </a:t>
            </a:r>
          </a:p>
          <a:p>
            <a:pPr marL="285750" indent="-285750">
              <a:buFont typeface="Arial" pitchFamily="-65" charset="0"/>
              <a:buChar char="•"/>
            </a:pPr>
            <a:endParaRPr lang="en-US" sz="1000">
              <a:latin typeface="Times New Roman" pitchFamily="-65" charset="0"/>
              <a:ea typeface="Times New Roman" pitchFamily="-65" charset="0"/>
              <a:cs typeface="Times New Roman" pitchFamily="-65" charset="0"/>
            </a:endParaRPr>
          </a:p>
          <a:p>
            <a:pPr marL="285750" indent="-285750">
              <a:buFont typeface="Arial" pitchFamily="-65" charset="0"/>
              <a:buChar char="•"/>
            </a:pPr>
            <a:r>
              <a:rPr lang="en-US" sz="2000">
                <a:latin typeface="Times New Roman" pitchFamily="-65" charset="0"/>
                <a:ea typeface="Times New Roman" pitchFamily="-65" charset="0"/>
                <a:cs typeface="Times New Roman" pitchFamily="-65" charset="0"/>
              </a:rPr>
              <a:t>JCI’s strong balance sheet provides financial flexibility to makes investments when needed and better withstand industry turndowns </a:t>
            </a:r>
          </a:p>
          <a:p>
            <a:pPr marL="285750" indent="-285750"/>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7463"/>
            <a:ext cx="7772400" cy="1143001"/>
          </a:xfrm>
        </p:spPr>
        <p:txBody>
          <a:bodyPr/>
          <a:lstStyle/>
          <a:p>
            <a:r>
              <a:rPr lang="en-US"/>
              <a:t>Sherwin Williams</a:t>
            </a:r>
          </a:p>
        </p:txBody>
      </p:sp>
      <p:pic>
        <p:nvPicPr>
          <p:cNvPr id="8195" name="table"/>
          <p:cNvPicPr>
            <a:picLocks noChangeAspect="1"/>
          </p:cNvPicPr>
          <p:nvPr/>
        </p:nvPicPr>
        <p:blipFill>
          <a:blip r:embed="rId2"/>
          <a:srcRect/>
          <a:stretch>
            <a:fillRect/>
          </a:stretch>
        </p:blipFill>
        <p:spPr bwMode="auto">
          <a:xfrm>
            <a:off x="333375" y="3352800"/>
            <a:ext cx="4343400" cy="2819400"/>
          </a:xfrm>
          <a:prstGeom prst="rect">
            <a:avLst/>
          </a:prstGeom>
          <a:noFill/>
          <a:ln w="9525">
            <a:noFill/>
            <a:miter lim="800000"/>
            <a:headEnd/>
            <a:tailEnd/>
          </a:ln>
        </p:spPr>
      </p:pic>
      <p:sp>
        <p:nvSpPr>
          <p:cNvPr id="8196" name="Rectangle 3"/>
          <p:cNvSpPr>
            <a:spLocks noChangeArrowheads="1"/>
          </p:cNvSpPr>
          <p:nvPr/>
        </p:nvSpPr>
        <p:spPr bwMode="auto">
          <a:xfrm>
            <a:off x="257175" y="1003300"/>
            <a:ext cx="4419600" cy="1939925"/>
          </a:xfrm>
          <a:prstGeom prst="rect">
            <a:avLst/>
          </a:prstGeom>
          <a:noFill/>
          <a:ln w="9525">
            <a:noFill/>
            <a:miter lim="800000"/>
            <a:headEnd/>
            <a:tailEnd/>
          </a:ln>
        </p:spPr>
        <p:txBody>
          <a:bodyPr>
            <a:prstTxWarp prst="textNoShape">
              <a:avLst/>
            </a:prstTxWarp>
            <a:spAutoFit/>
          </a:bodyPr>
          <a:lstStyle/>
          <a:p>
            <a:r>
              <a:rPr lang="en-US" sz="2000">
                <a:latin typeface="Georgia" pitchFamily="-65" charset="0"/>
              </a:rPr>
              <a:t>Sherwin-Williams Company develops, manufactures, distributes and sells paint related products to professional, industrial, and retail customers and is headquartered in Cleveland, Ohio</a:t>
            </a:r>
          </a:p>
        </p:txBody>
      </p:sp>
      <p:sp>
        <p:nvSpPr>
          <p:cNvPr id="8197" name="Rectangle 4"/>
          <p:cNvSpPr>
            <a:spLocks noChangeArrowheads="1"/>
          </p:cNvSpPr>
          <p:nvPr/>
        </p:nvSpPr>
        <p:spPr bwMode="auto">
          <a:xfrm>
            <a:off x="4724400" y="1471613"/>
            <a:ext cx="4267200" cy="4524375"/>
          </a:xfrm>
          <a:prstGeom prst="rect">
            <a:avLst/>
          </a:prstGeom>
          <a:noFill/>
          <a:ln w="9525">
            <a:noFill/>
            <a:miter lim="800000"/>
            <a:headEnd/>
            <a:tailEnd/>
          </a:ln>
        </p:spPr>
        <p:txBody>
          <a:bodyPr>
            <a:prstTxWarp prst="textNoShape">
              <a:avLst/>
            </a:prstTxWarp>
            <a:spAutoFit/>
          </a:bodyPr>
          <a:lstStyle/>
          <a:p>
            <a:pPr marL="285750" indent="-285750">
              <a:buFont typeface="Arial" pitchFamily="-65" charset="0"/>
              <a:buChar char="•"/>
            </a:pPr>
            <a:r>
              <a:rPr lang="en-US" sz="1600"/>
              <a:t>Sherwin-Williams has a network of company-owned stores which creates tighter customer relationships.  This equates to higher returns on capital in comparison to the competitors</a:t>
            </a:r>
          </a:p>
          <a:p>
            <a:pPr marL="285750" indent="-285750">
              <a:buFont typeface="Arial" pitchFamily="-65" charset="0"/>
              <a:buChar char="•"/>
            </a:pPr>
            <a:r>
              <a:rPr lang="en-US" sz="1600"/>
              <a:t>With a recovery in the domestic construction market in the near future the demand and pricing power for Sherwin Williams should increase as they control over 30% of the market sector</a:t>
            </a:r>
          </a:p>
          <a:p>
            <a:pPr marL="285750" indent="-285750">
              <a:buFont typeface="Arial" pitchFamily="-65" charset="0"/>
              <a:buChar char="•"/>
            </a:pPr>
            <a:r>
              <a:rPr lang="en-US" sz="1600"/>
              <a:t>With the recent acquisition of Comex, Sherwin Williams should see substantial growth opportunities in foreign markets.  In 2011, foreign sales only accounted for less than 20% of total revenue.</a:t>
            </a:r>
          </a:p>
          <a:p>
            <a:pPr marL="285750" indent="-285750">
              <a:buFont typeface="Arial" pitchFamily="-65" charset="0"/>
              <a:buChar char="•"/>
            </a:pPr>
            <a:r>
              <a:rPr lang="en-US" sz="1600"/>
              <a:t>Sherwin Williams is poised to increase its market share over competitors due to innovation, such as the Visualizer and Colorsnap iPad App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1275"/>
            <a:ext cx="7772400" cy="1143000"/>
          </a:xfrm>
        </p:spPr>
        <p:txBody>
          <a:bodyPr/>
          <a:lstStyle/>
          <a:p>
            <a:r>
              <a:rPr lang="en-US"/>
              <a:t>Nu Skin Enterprises</a:t>
            </a:r>
          </a:p>
        </p:txBody>
      </p:sp>
      <p:pic>
        <p:nvPicPr>
          <p:cNvPr id="9219" name="table"/>
          <p:cNvPicPr>
            <a:picLocks noChangeAspect="1"/>
          </p:cNvPicPr>
          <p:nvPr/>
        </p:nvPicPr>
        <p:blipFill>
          <a:blip r:embed="rId2"/>
          <a:srcRect/>
          <a:stretch>
            <a:fillRect/>
          </a:stretch>
        </p:blipFill>
        <p:spPr bwMode="auto">
          <a:xfrm>
            <a:off x="152400" y="3930650"/>
            <a:ext cx="4191000" cy="2400300"/>
          </a:xfrm>
          <a:prstGeom prst="rect">
            <a:avLst/>
          </a:prstGeom>
          <a:noFill/>
          <a:ln w="9525">
            <a:noFill/>
            <a:miter lim="800000"/>
            <a:headEnd/>
            <a:tailEnd/>
          </a:ln>
        </p:spPr>
      </p:pic>
      <p:sp>
        <p:nvSpPr>
          <p:cNvPr id="9220" name="Rectangle 3"/>
          <p:cNvSpPr>
            <a:spLocks noChangeArrowheads="1"/>
          </p:cNvSpPr>
          <p:nvPr/>
        </p:nvSpPr>
        <p:spPr bwMode="auto">
          <a:xfrm>
            <a:off x="4511675" y="838200"/>
            <a:ext cx="4572000" cy="5324475"/>
          </a:xfrm>
          <a:prstGeom prst="rect">
            <a:avLst/>
          </a:prstGeom>
          <a:noFill/>
          <a:ln w="9525">
            <a:noFill/>
            <a:miter lim="800000"/>
            <a:headEnd/>
            <a:tailEnd/>
          </a:ln>
        </p:spPr>
        <p:txBody>
          <a:bodyPr>
            <a:prstTxWarp prst="textNoShape">
              <a:avLst/>
            </a:prstTxWarp>
            <a:spAutoFit/>
          </a:bodyPr>
          <a:lstStyle/>
          <a:p>
            <a:pPr marL="342900" indent="-342900">
              <a:buFont typeface="Arial" pitchFamily="-65" charset="0"/>
              <a:buChar char="•"/>
            </a:pPr>
            <a:r>
              <a:rPr lang="en-US" sz="2000"/>
              <a:t>Record 4</a:t>
            </a:r>
            <a:r>
              <a:rPr lang="en-US" sz="2000" baseline="30000"/>
              <a:t>th</a:t>
            </a:r>
            <a:r>
              <a:rPr lang="en-US" sz="2000"/>
              <a:t> quarter earnings</a:t>
            </a:r>
          </a:p>
          <a:p>
            <a:pPr marL="742950" lvl="1" indent="-285750">
              <a:buFont typeface="Arial" pitchFamily="-65" charset="0"/>
              <a:buChar char="•"/>
            </a:pPr>
            <a:r>
              <a:rPr lang="en-US" sz="2000"/>
              <a:t>Strong performance &amp; increase in cash flows</a:t>
            </a:r>
          </a:p>
          <a:p>
            <a:pPr marL="742950" lvl="1" indent="-285750">
              <a:buFont typeface="Arial" pitchFamily="-65" charset="0"/>
              <a:buChar char="•"/>
            </a:pPr>
            <a:endParaRPr lang="en-US" sz="1000"/>
          </a:p>
          <a:p>
            <a:pPr marL="342900" indent="-342900">
              <a:buFont typeface="Arial" pitchFamily="-65" charset="0"/>
              <a:buChar char="•"/>
            </a:pPr>
            <a:r>
              <a:rPr lang="en-US" sz="2000"/>
              <a:t>Revenues from China increased 28% since prior year-period</a:t>
            </a:r>
          </a:p>
          <a:p>
            <a:pPr marL="342900" indent="-342900">
              <a:buFont typeface="Arial" pitchFamily="-65" charset="0"/>
              <a:buChar char="•"/>
            </a:pPr>
            <a:endParaRPr lang="en-US" sz="1000"/>
          </a:p>
          <a:p>
            <a:pPr marL="342900" indent="-342900">
              <a:buFont typeface="Arial" pitchFamily="-65" charset="0"/>
              <a:buChar char="•"/>
            </a:pPr>
            <a:r>
              <a:rPr lang="en-US" sz="2000"/>
              <a:t>Plans to increase dividends in 2013 by 50%</a:t>
            </a:r>
          </a:p>
          <a:p>
            <a:pPr marL="742950" lvl="1" indent="-285750">
              <a:buFont typeface="Arial" pitchFamily="-65" charset="0"/>
              <a:buChar char="•"/>
            </a:pPr>
            <a:r>
              <a:rPr lang="en-US" sz="2000"/>
              <a:t>140% increase over the past 3 years</a:t>
            </a:r>
          </a:p>
          <a:p>
            <a:pPr marL="742950" lvl="1" indent="-285750">
              <a:buFont typeface="Arial" pitchFamily="-65" charset="0"/>
              <a:buChar char="•"/>
            </a:pPr>
            <a:endParaRPr lang="en-US" sz="1000"/>
          </a:p>
          <a:p>
            <a:pPr marL="342900" indent="-342900">
              <a:buFont typeface="Arial" pitchFamily="-65" charset="0"/>
              <a:buChar char="•"/>
            </a:pPr>
            <a:r>
              <a:rPr lang="en-US" sz="2000"/>
              <a:t>Worldwide consumers spend $120B on personal/household products</a:t>
            </a:r>
          </a:p>
          <a:p>
            <a:pPr marL="742950" lvl="1" indent="-285750">
              <a:buFont typeface="Arial" pitchFamily="-65" charset="0"/>
              <a:buChar char="•"/>
            </a:pPr>
            <a:r>
              <a:rPr lang="en-US" sz="2000"/>
              <a:t>USA is 25% of the total</a:t>
            </a:r>
          </a:p>
          <a:p>
            <a:pPr marL="742950" lvl="1" indent="-285750">
              <a:buFont typeface="Arial" pitchFamily="-65" charset="0"/>
              <a:buChar char="•"/>
            </a:pPr>
            <a:endParaRPr lang="en-US" sz="1000"/>
          </a:p>
          <a:p>
            <a:pPr marL="342900" indent="-342900">
              <a:buFont typeface="Arial" pitchFamily="-65" charset="0"/>
              <a:buChar char="•"/>
            </a:pPr>
            <a:r>
              <a:rPr lang="en-US" sz="2000"/>
              <a:t>Baby Boomer Generation Entering Old Age</a:t>
            </a:r>
          </a:p>
        </p:txBody>
      </p:sp>
      <p:sp>
        <p:nvSpPr>
          <p:cNvPr id="9221" name="Rectangle 4"/>
          <p:cNvSpPr>
            <a:spLocks noChangeArrowheads="1"/>
          </p:cNvSpPr>
          <p:nvPr/>
        </p:nvSpPr>
        <p:spPr bwMode="auto">
          <a:xfrm>
            <a:off x="22225" y="874713"/>
            <a:ext cx="4572000" cy="3048000"/>
          </a:xfrm>
          <a:prstGeom prst="rect">
            <a:avLst/>
          </a:prstGeom>
          <a:noFill/>
          <a:ln w="9525">
            <a:noFill/>
            <a:miter lim="800000"/>
            <a:headEnd/>
            <a:tailEnd/>
          </a:ln>
        </p:spPr>
        <p:txBody>
          <a:bodyPr>
            <a:prstTxWarp prst="textNoShape">
              <a:avLst/>
            </a:prstTxWarp>
            <a:spAutoFit/>
          </a:bodyPr>
          <a:lstStyle/>
          <a:p>
            <a:pPr>
              <a:buFont typeface="Wingdings" pitchFamily="-65" charset="2"/>
              <a:buChar char="§"/>
            </a:pPr>
            <a:r>
              <a:rPr lang="en-US" sz="1600"/>
              <a:t>Direct selling company distributing over 200 anti-aging products</a:t>
            </a:r>
          </a:p>
          <a:p>
            <a:pPr>
              <a:buFont typeface="Wingdings" pitchFamily="-65" charset="2"/>
              <a:buNone/>
            </a:pPr>
            <a:endParaRPr lang="en-US" sz="1600"/>
          </a:p>
          <a:p>
            <a:pPr>
              <a:buFont typeface="Wingdings" pitchFamily="-65" charset="2"/>
              <a:buChar char="§"/>
            </a:pPr>
            <a:r>
              <a:rPr lang="en-US" sz="1600"/>
              <a:t>Founded in 1984</a:t>
            </a:r>
          </a:p>
          <a:p>
            <a:pPr>
              <a:buFont typeface="Wingdings" pitchFamily="-65" charset="2"/>
              <a:buNone/>
            </a:pPr>
            <a:endParaRPr lang="en-US" sz="1600"/>
          </a:p>
          <a:p>
            <a:pPr>
              <a:buFont typeface="Wingdings" pitchFamily="-65" charset="2"/>
              <a:buChar char="§"/>
            </a:pPr>
            <a:r>
              <a:rPr lang="en-US" sz="1600"/>
              <a:t>Operations in 53 international markets</a:t>
            </a:r>
          </a:p>
          <a:p>
            <a:pPr>
              <a:buFont typeface="Wingdings" pitchFamily="-65" charset="2"/>
              <a:buNone/>
            </a:pPr>
            <a:endParaRPr lang="en-US" sz="1600"/>
          </a:p>
          <a:p>
            <a:pPr>
              <a:buFont typeface="Wingdings" pitchFamily="-65" charset="2"/>
              <a:buChar char="§"/>
            </a:pPr>
            <a:r>
              <a:rPr lang="en-US" sz="1600"/>
              <a:t>HQ is in Provo, Utah</a:t>
            </a:r>
          </a:p>
          <a:p>
            <a:pPr>
              <a:buFont typeface="Wingdings" pitchFamily="-65" charset="2"/>
              <a:buChar char="§"/>
            </a:pPr>
            <a:endParaRPr lang="en-US" sz="1600"/>
          </a:p>
          <a:p>
            <a:pPr>
              <a:buFont typeface="Wingdings" pitchFamily="-65" charset="2"/>
              <a:buChar char="§"/>
            </a:pPr>
            <a:r>
              <a:rPr lang="en-US" sz="1600"/>
              <a:t>Industry: Personal Products</a:t>
            </a:r>
          </a:p>
          <a:p>
            <a:pPr>
              <a:buFont typeface="Wingdings" pitchFamily="-65" charset="2"/>
              <a:buChar char="§"/>
            </a:pPr>
            <a:endParaRPr lang="en-US" sz="1600"/>
          </a:p>
          <a:p>
            <a:pPr>
              <a:buFont typeface="Wingdings" pitchFamily="-65" charset="2"/>
              <a:buChar char="§"/>
            </a:pPr>
            <a:r>
              <a:rPr lang="en-US" sz="1600"/>
              <a:t>Sector: Consumer Goods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1143000"/>
          </a:xfrm>
        </p:spPr>
        <p:txBody>
          <a:bodyPr/>
          <a:lstStyle/>
          <a:p>
            <a:r>
              <a:rPr lang="en-US"/>
              <a:t>Francescas Holdings Corp.</a:t>
            </a:r>
          </a:p>
        </p:txBody>
      </p:sp>
      <p:sp>
        <p:nvSpPr>
          <p:cNvPr id="3" name="Content Placeholder 2"/>
          <p:cNvSpPr>
            <a:spLocks noGrp="1"/>
          </p:cNvSpPr>
          <p:nvPr>
            <p:ph idx="1"/>
          </p:nvPr>
        </p:nvSpPr>
        <p:spPr>
          <a:xfrm>
            <a:off x="457200" y="1185863"/>
            <a:ext cx="8229600" cy="2222500"/>
          </a:xfrm>
        </p:spPr>
        <p:txBody>
          <a:bodyPr>
            <a:normAutofit lnSpcReduction="10000"/>
          </a:bodyPr>
          <a:lstStyle/>
          <a:p>
            <a:pPr>
              <a:buFont typeface="Wingdings" pitchFamily="2" charset="2"/>
              <a:buChar char="§"/>
              <a:defRPr/>
            </a:pPr>
            <a:r>
              <a:rPr lang="en-US" sz="1600" dirty="0" err="1"/>
              <a:t>Francescas</a:t>
            </a:r>
            <a:r>
              <a:rPr lang="en-US" sz="1600" dirty="0"/>
              <a:t> Holdings Corp. operates a chain of boutique stores in 44 states. Founded in 1999, they sell apparel, jewelry, accessories and gifts, mainly targeted towards female customers.</a:t>
            </a:r>
          </a:p>
          <a:p>
            <a:pPr>
              <a:buFont typeface="Wingdings" pitchFamily="2" charset="2"/>
              <a:buChar char="§"/>
              <a:defRPr/>
            </a:pPr>
            <a:r>
              <a:rPr lang="en-US" sz="1600" dirty="0"/>
              <a:t>Felt the rise in confidence regarding the economy would help fuel sales for the firm</a:t>
            </a:r>
          </a:p>
          <a:p>
            <a:pPr>
              <a:buFont typeface="Wingdings" pitchFamily="2" charset="2"/>
              <a:buChar char="§"/>
              <a:defRPr/>
            </a:pPr>
            <a:r>
              <a:rPr lang="en-US" sz="1600" dirty="0"/>
              <a:t>Wanted to purchase the firm before they reported earnings during March of 2013</a:t>
            </a:r>
          </a:p>
          <a:p>
            <a:pPr>
              <a:buFont typeface="Wingdings" pitchFamily="2" charset="2"/>
              <a:buChar char="§"/>
              <a:defRPr/>
            </a:pPr>
            <a:r>
              <a:rPr lang="en-US" sz="1600" dirty="0"/>
              <a:t>The opening of 76 new stores in 2012 showed that the company appeared to be doing well financially and focused on growing</a:t>
            </a:r>
          </a:p>
          <a:p>
            <a:pPr>
              <a:buFont typeface="Wingdings" pitchFamily="2" charset="2"/>
              <a:buChar char="§"/>
              <a:defRPr/>
            </a:pPr>
            <a:r>
              <a:rPr lang="en-US" sz="1600" dirty="0"/>
              <a:t>Bought 266 shares on January 30</a:t>
            </a:r>
          </a:p>
        </p:txBody>
      </p:sp>
      <p:graphicFrame>
        <p:nvGraphicFramePr>
          <p:cNvPr id="4" name="Table 3"/>
          <p:cNvGraphicFramePr>
            <a:graphicFrameLocks noGrp="1"/>
          </p:cNvGraphicFramePr>
          <p:nvPr/>
        </p:nvGraphicFramePr>
        <p:xfrm>
          <a:off x="457200" y="3429000"/>
          <a:ext cx="3787775" cy="2530476"/>
        </p:xfrm>
        <a:graphic>
          <a:graphicData uri="http://schemas.openxmlformats.org/drawingml/2006/table">
            <a:tbl>
              <a:tblPr/>
              <a:tblGrid>
                <a:gridCol w="1262063">
                  <a:extLst>
                    <a:ext uri="{9D8B030D-6E8A-4147-A177-3AD203B41FA5}">
                      <a16:colId xmlns:a16="http://schemas.microsoft.com/office/drawing/2014/main" val="20000"/>
                    </a:ext>
                  </a:extLst>
                </a:gridCol>
                <a:gridCol w="1262062">
                  <a:extLst>
                    <a:ext uri="{9D8B030D-6E8A-4147-A177-3AD203B41FA5}">
                      <a16:colId xmlns:a16="http://schemas.microsoft.com/office/drawing/2014/main" val="20001"/>
                    </a:ext>
                  </a:extLst>
                </a:gridCol>
                <a:gridCol w="1263650">
                  <a:extLst>
                    <a:ext uri="{9D8B030D-6E8A-4147-A177-3AD203B41FA5}">
                      <a16:colId xmlns:a16="http://schemas.microsoft.com/office/drawing/2014/main" val="20002"/>
                    </a:ext>
                  </a:extLst>
                </a:gridCol>
              </a:tblGrid>
              <a:tr h="331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rPr>
                        <a:t>SAP Requirements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Francescas Holdings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Revenue Growth</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Greater than Industry Average (12.96%)</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43.91</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ROE</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&gt;15% and &gt;Industry Average (27.73%)</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127.46%</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PEG Ratio</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&lt;1.2 and Industry Average (1.21)</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.77</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Debt/Equity</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&lt;1.5</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0.0</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BETA </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2.68</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bl>
          </a:graphicData>
        </a:graphic>
      </p:graphicFrame>
      <p:sp>
        <p:nvSpPr>
          <p:cNvPr id="10274" name="TextBox 4"/>
          <p:cNvSpPr txBox="1">
            <a:spLocks noChangeArrowheads="1"/>
          </p:cNvSpPr>
          <p:nvPr/>
        </p:nvSpPr>
        <p:spPr bwMode="auto">
          <a:xfrm>
            <a:off x="5384800" y="3429000"/>
            <a:ext cx="3603625" cy="2246313"/>
          </a:xfrm>
          <a:prstGeom prst="rect">
            <a:avLst/>
          </a:prstGeom>
          <a:noFill/>
          <a:ln w="9525">
            <a:noFill/>
            <a:miter lim="800000"/>
            <a:headEnd/>
            <a:tailEnd/>
          </a:ln>
        </p:spPr>
        <p:txBody>
          <a:bodyPr>
            <a:prstTxWarp prst="textNoShape">
              <a:avLst/>
            </a:prstTxWarp>
            <a:spAutoFit/>
          </a:bodyPr>
          <a:lstStyle/>
          <a:p>
            <a:r>
              <a:rPr lang="en-US" sz="2000"/>
              <a:t>The Reuters estimates for the firm rated it a strong buy. Both the low and mean price targets are above the current stock price, indicating that the stock is trading below what it is worth.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28600"/>
            <a:ext cx="7772400" cy="1143000"/>
          </a:xfrm>
        </p:spPr>
        <p:txBody>
          <a:bodyPr/>
          <a:lstStyle/>
          <a:p>
            <a:r>
              <a:rPr lang="en-US"/>
              <a:t>United Technologies Corporation</a:t>
            </a:r>
          </a:p>
        </p:txBody>
      </p:sp>
      <p:sp>
        <p:nvSpPr>
          <p:cNvPr id="11267" name="Content Placeholder 2"/>
          <p:cNvSpPr>
            <a:spLocks noGrp="1"/>
          </p:cNvSpPr>
          <p:nvPr>
            <p:ph idx="1"/>
          </p:nvPr>
        </p:nvSpPr>
        <p:spPr>
          <a:xfrm>
            <a:off x="457200" y="1158875"/>
            <a:ext cx="8229600" cy="2971800"/>
          </a:xfrm>
        </p:spPr>
        <p:txBody>
          <a:bodyPr/>
          <a:lstStyle/>
          <a:p>
            <a:r>
              <a:rPr lang="en-US" sz="1600"/>
              <a:t>UTX operates under 6 segments: Otis, Carrier, Pratt &amp; Whitney, UTC Fire &amp; Security, Sikorsky and Hamilton Sunsdtrand. These 6 areas provide technology products and services to the building systems and aerospace industries worldwide.</a:t>
            </a:r>
          </a:p>
          <a:p>
            <a:r>
              <a:rPr lang="en-US" sz="1600"/>
              <a:t>Some Pratt &amp; Whitney engines had been selected for use in a company’s new planes because of their decreased noise and increased fuel efficiency. </a:t>
            </a:r>
          </a:p>
          <a:p>
            <a:r>
              <a:rPr lang="en-US" sz="1600"/>
              <a:t>Another positive associated with the stock was the constant dividend investors had been receiving. Dividends have been given consistently since 2003, with the most recent being $.54</a:t>
            </a:r>
          </a:p>
        </p:txBody>
      </p:sp>
      <p:graphicFrame>
        <p:nvGraphicFramePr>
          <p:cNvPr id="4" name="Table 3"/>
          <p:cNvGraphicFramePr>
            <a:graphicFrameLocks noGrp="1"/>
          </p:cNvGraphicFramePr>
          <p:nvPr/>
        </p:nvGraphicFramePr>
        <p:xfrm>
          <a:off x="533400" y="3352800"/>
          <a:ext cx="3467100" cy="2896236"/>
        </p:xfrm>
        <a:graphic>
          <a:graphicData uri="http://schemas.openxmlformats.org/drawingml/2006/table">
            <a:tbl>
              <a:tblPr/>
              <a:tblGrid>
                <a:gridCol w="11557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tblGrid>
              <a:tr h="331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rPr>
                        <a:t>SAP Requirements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United Technologies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Revenue Growth</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Greater than Industry Average(7.7)</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1.1%</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ROE</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&gt;15% and &gt;Industry Average (13.79%)</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20.6%</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PEG Ratio</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&lt;1.2 and Industry Average (-)</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1.14</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Debt/Equity</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&lt;1.5</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0.9</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BETA </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1.14</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bl>
          </a:graphicData>
        </a:graphic>
      </p:graphicFrame>
      <p:sp>
        <p:nvSpPr>
          <p:cNvPr id="11298" name="TextBox 4"/>
          <p:cNvSpPr txBox="1">
            <a:spLocks noChangeArrowheads="1"/>
          </p:cNvSpPr>
          <p:nvPr/>
        </p:nvSpPr>
        <p:spPr bwMode="auto">
          <a:xfrm>
            <a:off x="5486400" y="3808413"/>
            <a:ext cx="3506788" cy="1568450"/>
          </a:xfrm>
          <a:prstGeom prst="rect">
            <a:avLst/>
          </a:prstGeom>
          <a:noFill/>
          <a:ln w="9525">
            <a:noFill/>
            <a:miter lim="800000"/>
            <a:headEnd/>
            <a:tailEnd/>
          </a:ln>
        </p:spPr>
        <p:txBody>
          <a:bodyPr>
            <a:prstTxWarp prst="textNoShape">
              <a:avLst/>
            </a:prstTxWarp>
            <a:spAutoFit/>
          </a:bodyPr>
          <a:lstStyle/>
          <a:p>
            <a:r>
              <a:rPr lang="en-US"/>
              <a:t>Purchased 110 shares on February 1. Wanted to hold stock prior to April earnings release.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304800"/>
            <a:ext cx="7772400" cy="1143000"/>
          </a:xfrm>
        </p:spPr>
        <p:txBody>
          <a:bodyPr/>
          <a:lstStyle/>
          <a:p>
            <a:r>
              <a:rPr lang="en-US" dirty="0"/>
              <a:t>U.S. Economy</a:t>
            </a:r>
          </a:p>
        </p:txBody>
      </p:sp>
      <p:sp>
        <p:nvSpPr>
          <p:cNvPr id="5123" name="Content Placeholder 2"/>
          <p:cNvSpPr>
            <a:spLocks noGrp="1"/>
          </p:cNvSpPr>
          <p:nvPr>
            <p:ph idx="1"/>
          </p:nvPr>
        </p:nvSpPr>
        <p:spPr/>
        <p:txBody>
          <a:bodyPr/>
          <a:lstStyle/>
          <a:p>
            <a:endParaRPr lang="en-US"/>
          </a:p>
        </p:txBody>
      </p:sp>
      <p:pic>
        <p:nvPicPr>
          <p:cNvPr id="110594" name="Picture 2"/>
          <p:cNvPicPr>
            <a:picLocks noChangeAspect="1" noChangeArrowheads="1"/>
          </p:cNvPicPr>
          <p:nvPr/>
        </p:nvPicPr>
        <p:blipFill>
          <a:blip r:embed="rId2"/>
          <a:srcRect l="8051" t="28906" r="75957" b="25000"/>
          <a:stretch>
            <a:fillRect/>
          </a:stretch>
        </p:blipFill>
        <p:spPr bwMode="auto">
          <a:xfrm>
            <a:off x="304800" y="1447800"/>
            <a:ext cx="2716213" cy="2209800"/>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p:spPr>
      </p:pic>
      <p:pic>
        <p:nvPicPr>
          <p:cNvPr id="110595" name="Picture 3"/>
          <p:cNvPicPr>
            <a:picLocks noChangeAspect="1" noChangeArrowheads="1"/>
          </p:cNvPicPr>
          <p:nvPr/>
        </p:nvPicPr>
        <p:blipFill>
          <a:blip r:embed="rId2"/>
          <a:srcRect l="25883" t="30229" r="58382" b="25520"/>
          <a:stretch>
            <a:fillRect/>
          </a:stretch>
        </p:blipFill>
        <p:spPr bwMode="auto">
          <a:xfrm>
            <a:off x="3176588" y="1447800"/>
            <a:ext cx="2767012" cy="2209800"/>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p:spPr>
      </p:pic>
      <p:pic>
        <p:nvPicPr>
          <p:cNvPr id="110597" name="Picture 5"/>
          <p:cNvPicPr>
            <a:picLocks noChangeAspect="1" noChangeArrowheads="1"/>
          </p:cNvPicPr>
          <p:nvPr/>
        </p:nvPicPr>
        <p:blipFill>
          <a:blip r:embed="rId3"/>
          <a:srcRect l="8089" t="35437" r="76176" b="20573"/>
          <a:stretch>
            <a:fillRect/>
          </a:stretch>
        </p:blipFill>
        <p:spPr bwMode="auto">
          <a:xfrm>
            <a:off x="304800" y="3836988"/>
            <a:ext cx="2708275" cy="2182812"/>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p:spPr>
      </p:pic>
      <p:pic>
        <p:nvPicPr>
          <p:cNvPr id="9" name="Picture 5"/>
          <p:cNvPicPr>
            <a:picLocks noChangeAspect="1" noChangeArrowheads="1"/>
          </p:cNvPicPr>
          <p:nvPr/>
        </p:nvPicPr>
        <p:blipFill>
          <a:blip r:embed="rId3"/>
          <a:srcRect l="25862" t="35437" r="58162" b="20573"/>
          <a:stretch>
            <a:fillRect/>
          </a:stretch>
        </p:blipFill>
        <p:spPr bwMode="auto">
          <a:xfrm>
            <a:off x="3176588" y="3836988"/>
            <a:ext cx="2767012" cy="2182812"/>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p:spPr>
      </p:pic>
      <p:pic>
        <p:nvPicPr>
          <p:cNvPr id="110598" name="Picture 6"/>
          <p:cNvPicPr>
            <a:picLocks noChangeAspect="1" noChangeArrowheads="1"/>
          </p:cNvPicPr>
          <p:nvPr/>
        </p:nvPicPr>
        <p:blipFill>
          <a:blip r:embed="rId4"/>
          <a:srcRect l="25957" t="33073" r="58382" b="22134"/>
          <a:stretch>
            <a:fillRect/>
          </a:stretch>
        </p:blipFill>
        <p:spPr bwMode="auto">
          <a:xfrm>
            <a:off x="6096000" y="1447800"/>
            <a:ext cx="2747963" cy="2209800"/>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p:spPr>
      </p:pic>
      <p:pic>
        <p:nvPicPr>
          <p:cNvPr id="110599" name="Picture 7"/>
          <p:cNvPicPr>
            <a:picLocks noChangeAspect="1" noChangeArrowheads="1"/>
          </p:cNvPicPr>
          <p:nvPr/>
        </p:nvPicPr>
        <p:blipFill>
          <a:blip r:embed="rId5"/>
          <a:srcRect l="25932" t="33855" r="58284" b="21703"/>
          <a:stretch>
            <a:fillRect/>
          </a:stretch>
        </p:blipFill>
        <p:spPr bwMode="auto">
          <a:xfrm>
            <a:off x="6096000" y="3835400"/>
            <a:ext cx="2747963" cy="2184400"/>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p:spPr>
      </p:pic>
      <p:sp>
        <p:nvSpPr>
          <p:cNvPr id="5130" name="Date Placeholder 3"/>
          <p:cNvSpPr>
            <a:spLocks noGrp="1"/>
          </p:cNvSpPr>
          <p:nvPr>
            <p:ph type="dt" sz="quarter" idx="11"/>
          </p:nvPr>
        </p:nvSpPr>
        <p:spPr>
          <a:xfrm>
            <a:off x="76200" y="6248400"/>
            <a:ext cx="2667000" cy="334963"/>
          </a:xfrm>
          <a:noFill/>
        </p:spPr>
        <p:txBody>
          <a:bodyPr/>
          <a:lstStyle/>
          <a:p>
            <a:endParaRPr lang="en-US" sz="1200">
              <a:solidFill>
                <a:srgbClr val="FF0000"/>
              </a:solidFill>
            </a:endParaRPr>
          </a:p>
          <a:p>
            <a:pPr algn="l"/>
            <a:r>
              <a:rPr lang="en-US" sz="900">
                <a:solidFill>
                  <a:srgbClr val="FFFFFF"/>
                </a:solidFill>
              </a:rPr>
              <a:t>Source: St. Louis Federal Reserve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152400"/>
            <a:ext cx="7772400" cy="1143000"/>
          </a:xfrm>
        </p:spPr>
        <p:txBody>
          <a:bodyPr/>
          <a:lstStyle/>
          <a:p>
            <a:r>
              <a:rPr lang="en-US"/>
              <a:t>Gilead Sciences Inc</a:t>
            </a:r>
          </a:p>
        </p:txBody>
      </p:sp>
      <p:sp>
        <p:nvSpPr>
          <p:cNvPr id="12291" name="Content Placeholder 2"/>
          <p:cNvSpPr>
            <a:spLocks noGrp="1"/>
          </p:cNvSpPr>
          <p:nvPr>
            <p:ph idx="1"/>
          </p:nvPr>
        </p:nvSpPr>
        <p:spPr>
          <a:xfrm>
            <a:off x="457200" y="920750"/>
            <a:ext cx="8229600" cy="2959100"/>
          </a:xfrm>
        </p:spPr>
        <p:txBody>
          <a:bodyPr/>
          <a:lstStyle/>
          <a:p>
            <a:pPr marL="342900" lvl="1" indent="-342900">
              <a:buFont typeface="Arial" pitchFamily="-65" charset="0"/>
              <a:buChar char="•"/>
            </a:pPr>
            <a:r>
              <a:rPr lang="en-US" sz="1600">
                <a:ea typeface="Times New Roman" pitchFamily="-65" charset="0"/>
                <a:cs typeface="Times New Roman" pitchFamily="-65" charset="0"/>
              </a:rPr>
              <a:t>Gilead Sciences, Inc is a biopharmaceutical company that discovers, develops, and commercializes medicines. They specialize in areas concerning HIV/AIDS, liver diseases (hepatitis B &amp;C) and respiratory diseases.</a:t>
            </a:r>
            <a:endParaRPr lang="en-US" altLang="ja-JP" sz="1600">
              <a:ea typeface="Times New Roman" pitchFamily="-65" charset="0"/>
              <a:cs typeface="Times New Roman" pitchFamily="-65" charset="0"/>
            </a:endParaRPr>
          </a:p>
          <a:p>
            <a:r>
              <a:rPr lang="en-US" sz="1600"/>
              <a:t>Gilead Sciences, Inc. has collaborations with BMS, GSK, Janssen, and Japan Tobacco to develop and commercialize various products. The company was founded in 1987 and is headquartered in Foster City, California.</a:t>
            </a:r>
          </a:p>
          <a:p>
            <a:r>
              <a:rPr lang="en-US" sz="1600"/>
              <a:t>Purchased 240 shares on February 22</a:t>
            </a:r>
          </a:p>
        </p:txBody>
      </p:sp>
      <p:graphicFrame>
        <p:nvGraphicFramePr>
          <p:cNvPr id="4" name="Table 3"/>
          <p:cNvGraphicFramePr>
            <a:graphicFrameLocks noGrp="1"/>
          </p:cNvGraphicFramePr>
          <p:nvPr/>
        </p:nvGraphicFramePr>
        <p:xfrm>
          <a:off x="838200" y="3128963"/>
          <a:ext cx="3689350" cy="2530476"/>
        </p:xfrm>
        <a:graphic>
          <a:graphicData uri="http://schemas.openxmlformats.org/drawingml/2006/table">
            <a:tbl>
              <a:tblPr/>
              <a:tblGrid>
                <a:gridCol w="1230313">
                  <a:extLst>
                    <a:ext uri="{9D8B030D-6E8A-4147-A177-3AD203B41FA5}">
                      <a16:colId xmlns:a16="http://schemas.microsoft.com/office/drawing/2014/main" val="20000"/>
                    </a:ext>
                  </a:extLst>
                </a:gridCol>
                <a:gridCol w="1230312">
                  <a:extLst>
                    <a:ext uri="{9D8B030D-6E8A-4147-A177-3AD203B41FA5}">
                      <a16:colId xmlns:a16="http://schemas.microsoft.com/office/drawing/2014/main" val="20001"/>
                    </a:ext>
                  </a:extLst>
                </a:gridCol>
                <a:gridCol w="1228725">
                  <a:extLst>
                    <a:ext uri="{9D8B030D-6E8A-4147-A177-3AD203B41FA5}">
                      <a16:colId xmlns:a16="http://schemas.microsoft.com/office/drawing/2014/main" val="20002"/>
                    </a:ext>
                  </a:extLst>
                </a:gridCol>
              </a:tblGrid>
              <a:tr h="331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rPr>
                        <a:t>SAP Requirements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Gilead Sciences Inc</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Revenue Growth</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Greater than Industry Average (16.3%)</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22.6%</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ROE</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&gt;15% and &gt;Industry Average (13.5%)</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33.89%</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3381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PEG Ratio</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&lt;1.2 and Industry Average</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.9</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Debt/Equity</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&lt;1.5</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0.8</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331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BETA </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.8</a:t>
                      </a:r>
                    </a:p>
                  </a:txBody>
                  <a:tcPr marL="9526" marR="9526"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bl>
          </a:graphicData>
        </a:graphic>
      </p:graphicFrame>
      <p:sp>
        <p:nvSpPr>
          <p:cNvPr id="12322" name="TextBox 4"/>
          <p:cNvSpPr txBox="1">
            <a:spLocks noChangeArrowheads="1"/>
          </p:cNvSpPr>
          <p:nvPr/>
        </p:nvSpPr>
        <p:spPr bwMode="auto">
          <a:xfrm>
            <a:off x="5868988" y="2362200"/>
            <a:ext cx="3275012" cy="2032000"/>
          </a:xfrm>
          <a:prstGeom prst="rect">
            <a:avLst/>
          </a:prstGeom>
          <a:noFill/>
          <a:ln w="9525">
            <a:noFill/>
            <a:miter lim="800000"/>
            <a:headEnd/>
            <a:tailEnd/>
          </a:ln>
        </p:spPr>
        <p:txBody>
          <a:bodyPr>
            <a:prstTxWarp prst="textNoShape">
              <a:avLst/>
            </a:prstTxWarp>
            <a:spAutoFit/>
          </a:bodyPr>
          <a:lstStyle/>
          <a:p>
            <a:r>
              <a:rPr lang="en-US"/>
              <a:t>The Reuters mean price target was above the current price and was one factor leading to our decision to purchase the stock. Additionally, the stock had beat predictions throughout the previous year.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52400"/>
            <a:ext cx="7772400" cy="1143000"/>
          </a:xfrm>
        </p:spPr>
        <p:txBody>
          <a:bodyPr/>
          <a:lstStyle/>
          <a:p>
            <a:r>
              <a:rPr lang="en-US"/>
              <a:t>Cigna</a:t>
            </a:r>
            <a:br>
              <a:rPr lang="en-US"/>
            </a:br>
            <a:endParaRPr lang="en-US"/>
          </a:p>
        </p:txBody>
      </p:sp>
      <p:sp>
        <p:nvSpPr>
          <p:cNvPr id="3" name="Content Placeholder 2"/>
          <p:cNvSpPr>
            <a:spLocks noGrp="1"/>
          </p:cNvSpPr>
          <p:nvPr>
            <p:ph idx="1"/>
          </p:nvPr>
        </p:nvSpPr>
        <p:spPr>
          <a:xfrm>
            <a:off x="457200" y="990600"/>
            <a:ext cx="6908800" cy="2033588"/>
          </a:xfrm>
        </p:spPr>
        <p:txBody>
          <a:bodyPr/>
          <a:lstStyle/>
          <a:p>
            <a:pPr marL="0" indent="0">
              <a:buFont typeface="Wingdings" pitchFamily="-65" charset="2"/>
              <a:buNone/>
            </a:pPr>
            <a:r>
              <a:rPr lang="en-US" sz="1600">
                <a:ea typeface="Georgia" pitchFamily="-65" charset="0"/>
                <a:cs typeface="Georgia" pitchFamily="-65" charset="0"/>
              </a:rPr>
              <a:t>Cigna provides health care and related benefits offered to individuals, and through employers, brokers and consultants. Key product lines include:</a:t>
            </a:r>
          </a:p>
          <a:p>
            <a:pPr marL="0" indent="0"/>
            <a:r>
              <a:rPr lang="en-US" sz="1600">
                <a:ea typeface="Georgia" pitchFamily="-65" charset="0"/>
                <a:cs typeface="Georgia" pitchFamily="-65" charset="0"/>
              </a:rPr>
              <a:t>Health care products and services</a:t>
            </a:r>
          </a:p>
          <a:p>
            <a:pPr marL="0" indent="0"/>
            <a:r>
              <a:rPr lang="en-US" sz="1600">
                <a:ea typeface="Georgia" pitchFamily="-65" charset="0"/>
                <a:cs typeface="Georgia" pitchFamily="-65" charset="0"/>
              </a:rPr>
              <a:t>Group disability, life and accident insurance</a:t>
            </a:r>
          </a:p>
          <a:p>
            <a:pPr marL="0" indent="0"/>
            <a:r>
              <a:rPr lang="en-US" sz="1600">
                <a:ea typeface="Georgia" pitchFamily="-65" charset="0"/>
                <a:cs typeface="Georgia" pitchFamily="-65" charset="0"/>
              </a:rPr>
              <a:t>International insurance coverage</a:t>
            </a:r>
          </a:p>
          <a:p>
            <a:pPr marL="0" indent="0"/>
            <a:endParaRPr lang="en-US"/>
          </a:p>
        </p:txBody>
      </p:sp>
      <p:sp>
        <p:nvSpPr>
          <p:cNvPr id="13316" name="TextBox 4"/>
          <p:cNvSpPr txBox="1">
            <a:spLocks noChangeArrowheads="1"/>
          </p:cNvSpPr>
          <p:nvPr/>
        </p:nvSpPr>
        <p:spPr bwMode="auto">
          <a:xfrm>
            <a:off x="5600700" y="2654300"/>
            <a:ext cx="1765300" cy="369888"/>
          </a:xfrm>
          <a:prstGeom prst="rect">
            <a:avLst/>
          </a:prstGeom>
          <a:noFill/>
          <a:ln w="9525">
            <a:noFill/>
            <a:miter lim="800000"/>
            <a:headEnd/>
            <a:tailEnd/>
          </a:ln>
        </p:spPr>
        <p:txBody>
          <a:bodyPr>
            <a:prstTxWarp prst="textNoShape">
              <a:avLst/>
            </a:prstTxWarp>
            <a:spAutoFit/>
          </a:bodyPr>
          <a:lstStyle/>
          <a:p>
            <a:endParaRPr lang="en-US"/>
          </a:p>
        </p:txBody>
      </p:sp>
      <p:sp>
        <p:nvSpPr>
          <p:cNvPr id="13317" name="TextBox 6"/>
          <p:cNvSpPr txBox="1">
            <a:spLocks noChangeArrowheads="1"/>
          </p:cNvSpPr>
          <p:nvPr/>
        </p:nvSpPr>
        <p:spPr bwMode="auto">
          <a:xfrm>
            <a:off x="4737100" y="2146300"/>
            <a:ext cx="3949700" cy="3540125"/>
          </a:xfrm>
          <a:prstGeom prst="rect">
            <a:avLst/>
          </a:prstGeom>
          <a:noFill/>
          <a:ln w="9525">
            <a:noFill/>
            <a:miter lim="800000"/>
            <a:headEnd/>
            <a:tailEnd/>
          </a:ln>
        </p:spPr>
        <p:txBody>
          <a:bodyPr>
            <a:prstTxWarp prst="textNoShape">
              <a:avLst/>
            </a:prstTxWarp>
            <a:spAutoFit/>
          </a:bodyPr>
          <a:lstStyle/>
          <a:p>
            <a:pPr>
              <a:buFont typeface="Arial" pitchFamily="-65" charset="0"/>
              <a:buChar char="•"/>
            </a:pPr>
            <a:r>
              <a:rPr lang="en-US" sz="1600">
                <a:latin typeface="Georgia" pitchFamily="-65" charset="0"/>
              </a:rPr>
              <a:t>With a concentration in fee-based ASO business, Cigna is less exposed to fluctuating medical costs and certain provisions of health-care reform. </a:t>
            </a:r>
          </a:p>
          <a:p>
            <a:r>
              <a:rPr lang="en-US" sz="1600">
                <a:latin typeface="Georgia" pitchFamily="-65" charset="0"/>
              </a:rPr>
              <a:t>• Cigna could gain expertise from HealthSpring that will help it improve provider and consumer engagement. </a:t>
            </a:r>
          </a:p>
          <a:p>
            <a:r>
              <a:rPr lang="en-US" sz="1600">
                <a:latin typeface="Georgia" pitchFamily="-65" charset="0"/>
              </a:rPr>
              <a:t>• Cigna earns relatively high margins on its faster-growing international business, which offers life, accident, and health insurance outside the United States. </a:t>
            </a:r>
          </a:p>
          <a:p>
            <a:r>
              <a:rPr lang="en-US" sz="1600">
                <a:latin typeface="Georgia" pitchFamily="-65" charset="0"/>
              </a:rPr>
              <a:t>• Merger and acquisition activity could increase Cigna's scale advantages or net shareholders a takeover premium.</a:t>
            </a:r>
          </a:p>
        </p:txBody>
      </p:sp>
      <p:graphicFrame>
        <p:nvGraphicFramePr>
          <p:cNvPr id="8" name="Table 7"/>
          <p:cNvGraphicFramePr>
            <a:graphicFrameLocks noGrp="1"/>
          </p:cNvGraphicFramePr>
          <p:nvPr/>
        </p:nvGraphicFramePr>
        <p:xfrm>
          <a:off x="254000" y="2654300"/>
          <a:ext cx="4241800" cy="2423793"/>
        </p:xfrm>
        <a:graphic>
          <a:graphicData uri="http://schemas.openxmlformats.org/drawingml/2006/table">
            <a:tbl>
              <a:tblPr/>
              <a:tblGrid>
                <a:gridCol w="1414463">
                  <a:extLst>
                    <a:ext uri="{9D8B030D-6E8A-4147-A177-3AD203B41FA5}">
                      <a16:colId xmlns:a16="http://schemas.microsoft.com/office/drawing/2014/main" val="20000"/>
                    </a:ext>
                  </a:extLst>
                </a:gridCol>
                <a:gridCol w="1412875">
                  <a:extLst>
                    <a:ext uri="{9D8B030D-6E8A-4147-A177-3AD203B41FA5}">
                      <a16:colId xmlns:a16="http://schemas.microsoft.com/office/drawing/2014/main" val="20001"/>
                    </a:ext>
                  </a:extLst>
                </a:gridCol>
                <a:gridCol w="1414462">
                  <a:extLst>
                    <a:ext uri="{9D8B030D-6E8A-4147-A177-3AD203B41FA5}">
                      <a16:colId xmlns:a16="http://schemas.microsoft.com/office/drawing/2014/main" val="20002"/>
                    </a:ext>
                  </a:extLst>
                </a:gridCol>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pitchFamily="-65" charset="0"/>
                          <a:ea typeface="ＭＳ Ｐゴシック" pitchFamily="-65" charset="-128"/>
                          <a:cs typeface="ＭＳ Ｐゴシック" pitchFamily="-65" charset="-128"/>
                        </a:rPr>
                        <a:t>SAP Requirements</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Cigna</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Revenue Growth</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Greater than Industry Average (5.7%)</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4.8</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37465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ROE</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&gt;15% and &gt;Industry Average (11%)</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18</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37465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PEG Ratio</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rPr>
                        <a:t>&lt;1.2 and Industry Average (1.4)</a:t>
                      </a: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0.95</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3714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Debt/Equity</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&lt;1.5</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0.5</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3714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BETA </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1.09</a:t>
                      </a:r>
                    </a:p>
                  </a:txBody>
                  <a:tcPr marL="9526" marR="9526"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0"/>
            <a:ext cx="7772400" cy="1143000"/>
          </a:xfrm>
        </p:spPr>
        <p:txBody>
          <a:bodyPr/>
          <a:lstStyle/>
          <a:p>
            <a:r>
              <a:rPr lang="en-US"/>
              <a:t>Michael Kors</a:t>
            </a:r>
          </a:p>
        </p:txBody>
      </p:sp>
      <p:sp>
        <p:nvSpPr>
          <p:cNvPr id="3" name="Content Placeholder 2"/>
          <p:cNvSpPr>
            <a:spLocks noGrp="1"/>
          </p:cNvSpPr>
          <p:nvPr>
            <p:ph idx="1"/>
          </p:nvPr>
        </p:nvSpPr>
        <p:spPr>
          <a:xfrm>
            <a:off x="0" y="811213"/>
            <a:ext cx="6464300" cy="2667000"/>
          </a:xfrm>
        </p:spPr>
        <p:txBody>
          <a:bodyPr>
            <a:normAutofit/>
          </a:bodyPr>
          <a:lstStyle/>
          <a:p>
            <a:pPr>
              <a:lnSpc>
                <a:spcPct val="90000"/>
              </a:lnSpc>
            </a:pPr>
            <a:r>
              <a:rPr lang="en-US" sz="1500"/>
              <a:t>Michael Kors Holdings Limited is a designer, marketer, distributor and retailer of women’s apparel/accessories along with men’s apparel</a:t>
            </a:r>
          </a:p>
          <a:p>
            <a:pPr>
              <a:lnSpc>
                <a:spcPct val="90000"/>
              </a:lnSpc>
            </a:pPr>
            <a:endParaRPr lang="en-US" sz="1500"/>
          </a:p>
          <a:p>
            <a:pPr>
              <a:lnSpc>
                <a:spcPct val="90000"/>
              </a:lnSpc>
            </a:pPr>
            <a:r>
              <a:rPr lang="en-US" sz="1500"/>
              <a:t>KORS operates in the following 3 business segments:</a:t>
            </a:r>
          </a:p>
          <a:p>
            <a:pPr lvl="1">
              <a:lnSpc>
                <a:spcPct val="90000"/>
              </a:lnSpc>
            </a:pPr>
            <a:r>
              <a:rPr lang="en-US" sz="1500">
                <a:cs typeface="ＭＳ Ｐゴシック" pitchFamily="-65" charset="-128"/>
              </a:rPr>
              <a:t>Retail – consists of collection stores, lifestyle stores, including concessions and outlet stores</a:t>
            </a:r>
          </a:p>
          <a:p>
            <a:pPr lvl="2">
              <a:lnSpc>
                <a:spcPct val="90000"/>
              </a:lnSpc>
            </a:pPr>
            <a:r>
              <a:rPr lang="en-US" sz="1500">
                <a:cs typeface="ＭＳ Ｐゴシック" pitchFamily="-65" charset="-128"/>
              </a:rPr>
              <a:t>Operated primarily in United States, Canada, Europe, and Japan</a:t>
            </a:r>
          </a:p>
          <a:p>
            <a:pPr lvl="1">
              <a:lnSpc>
                <a:spcPct val="90000"/>
              </a:lnSpc>
            </a:pPr>
            <a:r>
              <a:rPr lang="en-US" sz="1500">
                <a:cs typeface="ＭＳ Ｐゴシック" pitchFamily="-65" charset="-128"/>
              </a:rPr>
              <a:t>Wholesale – revenues derive from department and specialty stores located in the countries above</a:t>
            </a:r>
          </a:p>
          <a:p>
            <a:pPr lvl="1">
              <a:lnSpc>
                <a:spcPct val="90000"/>
              </a:lnSpc>
            </a:pPr>
            <a:r>
              <a:rPr lang="en-US" sz="1500">
                <a:cs typeface="ＭＳ Ｐゴシック" pitchFamily="-65" charset="-128"/>
              </a:rPr>
              <a:t>Licensing – company licenses its trademarks on various products including: fragrances, eyewear, leather, jewelry, and footwear </a:t>
            </a:r>
          </a:p>
          <a:p>
            <a:pPr>
              <a:lnSpc>
                <a:spcPct val="90000"/>
              </a:lnSpc>
            </a:pPr>
            <a:endParaRPr lang="en-US" sz="2200"/>
          </a:p>
        </p:txBody>
      </p:sp>
      <p:graphicFrame>
        <p:nvGraphicFramePr>
          <p:cNvPr id="5" name="Table 4"/>
          <p:cNvGraphicFramePr>
            <a:graphicFrameLocks noGrp="1"/>
          </p:cNvGraphicFramePr>
          <p:nvPr/>
        </p:nvGraphicFramePr>
        <p:xfrm>
          <a:off x="457200" y="3476625"/>
          <a:ext cx="3314700" cy="2543814"/>
        </p:xfrm>
        <a:graphic>
          <a:graphicData uri="http://schemas.openxmlformats.org/drawingml/2006/table">
            <a:tbl>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FFFFFF"/>
                        </a:solidFill>
                        <a:effectLst/>
                        <a:latin typeface="Georgia" pitchFamily="-65" charset="0"/>
                        <a:ea typeface="Georgia" pitchFamily="-65" charset="0"/>
                        <a:cs typeface="Georgia" pitchFamily="-65"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FFFF"/>
                          </a:solidFill>
                          <a:effectLst/>
                          <a:latin typeface="Georgia" pitchFamily="-65" charset="0"/>
                          <a:ea typeface="Georgia" pitchFamily="-65" charset="0"/>
                          <a:cs typeface="Georgia" pitchFamily="-65" charset="0"/>
                        </a:rPr>
                        <a:t>SAP Requirements</a:t>
                      </a:r>
                      <a:endPar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endParaRP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eorgia" pitchFamily="-65" charset="0"/>
                          <a:ea typeface="Georgia" pitchFamily="-65" charset="0"/>
                          <a:cs typeface="Georgia" pitchFamily="-65" charset="0"/>
                        </a:rPr>
                        <a:t>Michael Kors</a:t>
                      </a:r>
                      <a:endPar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endParaRP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Revenue Growth</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Greater than Industry Average (5.7%)</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44%</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1"/>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ROE</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&gt;15% and &gt;Industry Average (11%)</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52.3%</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2"/>
                  </a:ext>
                </a:extLst>
              </a:tr>
              <a:tr h="558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PEG Ratio</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eorgia" pitchFamily="-65" charset="0"/>
                          <a:ea typeface="Georgia" pitchFamily="-65" charset="0"/>
                          <a:cs typeface="Georgia" pitchFamily="-65" charset="0"/>
                        </a:rPr>
                        <a:t>&lt;1.2 and Industry Average (1.4)</a:t>
                      </a:r>
                      <a:endPar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endParaRP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1.02</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3"/>
                  </a:ext>
                </a:extLst>
              </a:tr>
              <a:tr h="2460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Debt/Equity</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&lt;1.5</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Georgia" pitchFamily="-65" charset="0"/>
                          <a:ea typeface="Georgia" pitchFamily="-65" charset="0"/>
                          <a:cs typeface="Georgia" pitchFamily="-65" charset="0"/>
                        </a:rPr>
                        <a:t>.81</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A"/>
                    </a:solidFill>
                  </a:tcPr>
                </a:tc>
                <a:extLst>
                  <a:ext uri="{0D108BD9-81ED-4DB2-BD59-A6C34878D82A}">
                    <a16:rowId xmlns:a16="http://schemas.microsoft.com/office/drawing/2014/main" val="10004"/>
                  </a:ext>
                </a:extLst>
              </a:tr>
              <a:tr h="2460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BETA </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endParaRP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65" charset="0"/>
                          <a:ea typeface="ＭＳ Ｐゴシック" pitchFamily="-65" charset="-128"/>
                          <a:cs typeface="ＭＳ Ｐゴシック" pitchFamily="-65" charset="-128"/>
                        </a:rPr>
                        <a:t>1.6</a:t>
                      </a:r>
                    </a:p>
                  </a:txBody>
                  <a:tcPr marL="9526" marR="9526" marT="952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7D1"/>
                    </a:solidFill>
                  </a:tcPr>
                </a:tc>
                <a:extLst>
                  <a:ext uri="{0D108BD9-81ED-4DB2-BD59-A6C34878D82A}">
                    <a16:rowId xmlns:a16="http://schemas.microsoft.com/office/drawing/2014/main" val="10005"/>
                  </a:ext>
                </a:extLst>
              </a:tr>
            </a:tbl>
          </a:graphicData>
        </a:graphic>
      </p:graphicFrame>
      <p:sp>
        <p:nvSpPr>
          <p:cNvPr id="14370" name="Rectangle 6"/>
          <p:cNvSpPr>
            <a:spLocks noChangeArrowheads="1"/>
          </p:cNvSpPr>
          <p:nvPr/>
        </p:nvSpPr>
        <p:spPr bwMode="auto">
          <a:xfrm>
            <a:off x="6019800" y="1093788"/>
            <a:ext cx="2940050" cy="4770437"/>
          </a:xfrm>
          <a:prstGeom prst="rect">
            <a:avLst/>
          </a:prstGeom>
          <a:noFill/>
          <a:ln w="9525">
            <a:noFill/>
            <a:miter lim="800000"/>
            <a:headEnd/>
            <a:tailEnd/>
          </a:ln>
        </p:spPr>
        <p:txBody>
          <a:bodyPr>
            <a:prstTxWarp prst="textNoShape">
              <a:avLst/>
            </a:prstTxWarp>
            <a:spAutoFit/>
          </a:bodyPr>
          <a:lstStyle/>
          <a:p>
            <a:pPr lvl="1">
              <a:buFont typeface="Arial" pitchFamily="-65" charset="0"/>
              <a:buChar char="•"/>
            </a:pPr>
            <a:r>
              <a:rPr lang="en-US" sz="1600"/>
              <a:t>KORS currently has an earnings rating of 10, which is significantly more bullish then the Apparel Retailers Industry of 6.4</a:t>
            </a:r>
          </a:p>
          <a:p>
            <a:pPr lvl="1">
              <a:buFont typeface="Arial" pitchFamily="-65" charset="0"/>
              <a:buChar char="•"/>
            </a:pPr>
            <a:r>
              <a:rPr lang="en-US" sz="1600"/>
              <a:t>On 2/12/13, the company announced quarterly earnings of 0.64 per share, a positive surprise of 55.7% above the consensus 0.41.</a:t>
            </a:r>
          </a:p>
          <a:p>
            <a:pPr lvl="1">
              <a:buFont typeface="Arial" pitchFamily="-65" charset="0"/>
              <a:buChar char="•"/>
            </a:pPr>
            <a:r>
              <a:rPr lang="en-US" sz="1600"/>
              <a:t>KORS current quarter consensus estimate has increased over the past 90 days from 0.32 to 0.38, a gain of 16%. Industry Average of 1% during the same period.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Rock Inc. (BLK) </a:t>
            </a:r>
          </a:p>
        </p:txBody>
      </p:sp>
      <p:sp>
        <p:nvSpPr>
          <p:cNvPr id="4" name="Date Placeholder 3"/>
          <p:cNvSpPr>
            <a:spLocks noGrp="1"/>
          </p:cNvSpPr>
          <p:nvPr>
            <p:ph type="dt" sz="half" idx="11"/>
          </p:nvPr>
        </p:nvSpPr>
        <p:spPr/>
        <p:txBody>
          <a:bodyPr/>
          <a:lstStyle/>
          <a:p>
            <a:pPr>
              <a:defRPr/>
            </a:pPr>
            <a:endParaRPr lang="en-US"/>
          </a:p>
          <a:p>
            <a:pPr>
              <a:defRPr/>
            </a:pPr>
            <a:endParaRPr lang="en-US"/>
          </a:p>
        </p:txBody>
      </p:sp>
      <p:sp>
        <p:nvSpPr>
          <p:cNvPr id="5" name="Rectangle 4"/>
          <p:cNvSpPr/>
          <p:nvPr/>
        </p:nvSpPr>
        <p:spPr>
          <a:xfrm>
            <a:off x="228600" y="2971800"/>
            <a:ext cx="4572000" cy="3139321"/>
          </a:xfrm>
          <a:prstGeom prst="rect">
            <a:avLst/>
          </a:prstGeom>
        </p:spPr>
        <p:txBody>
          <a:bodyPr>
            <a:spAutoFit/>
          </a:bodyPr>
          <a:lstStyle/>
          <a:p>
            <a:pPr>
              <a:defRPr/>
            </a:pPr>
            <a:r>
              <a:rPr lang="en-US" u="sng" dirty="0">
                <a:ea typeface="ＭＳ Ｐゴシック" charset="0"/>
              </a:rPr>
              <a:t>Value Strategy Investment Rationale:</a:t>
            </a:r>
          </a:p>
          <a:p>
            <a:pPr marL="285750" indent="-285750">
              <a:buFont typeface="Arial"/>
              <a:buChar char="•"/>
              <a:defRPr/>
            </a:pPr>
            <a:r>
              <a:rPr lang="en-US" dirty="0">
                <a:latin typeface="Georgia" charset="0"/>
                <a:ea typeface="MS PGothic" charset="0"/>
              </a:rPr>
              <a:t>Trading for 12.6 times next year's estimated earnings of $14.76 a share, the stock could rally to $210 in 12 months as it earns a higher multiple.</a:t>
            </a:r>
          </a:p>
          <a:p>
            <a:pPr marL="285750" indent="-285750">
              <a:buFont typeface="Arial"/>
              <a:buChar char="•"/>
              <a:defRPr/>
            </a:pPr>
            <a:r>
              <a:rPr lang="en-US" dirty="0" err="1">
                <a:latin typeface="Georgia" charset="0"/>
                <a:ea typeface="MS PGothic" charset="0"/>
              </a:rPr>
              <a:t>BlackRock</a:t>
            </a:r>
            <a:r>
              <a:rPr lang="en-US" dirty="0">
                <a:latin typeface="Georgia" charset="0"/>
                <a:ea typeface="MS PGothic" charset="0"/>
              </a:rPr>
              <a:t> earned $2.3 billion, or $12.37 a share, last year, on revenue of $9.1 billion, and this year is on track to earn $13.18.</a:t>
            </a:r>
          </a:p>
          <a:p>
            <a:pPr marL="285750" indent="-285750">
              <a:buFont typeface="Arial"/>
              <a:buChar char="•"/>
              <a:defRPr/>
            </a:pPr>
            <a:r>
              <a:rPr lang="en-US" dirty="0">
                <a:latin typeface="Georgia" charset="0"/>
                <a:ea typeface="MS PGothic" charset="0"/>
              </a:rPr>
              <a:t>Product diversity provides BLK with more stability than many of its peers.</a:t>
            </a:r>
            <a:endParaRPr lang="en-US" dirty="0">
              <a:ea typeface="ＭＳ Ｐゴシック" charset="0"/>
            </a:endParaRPr>
          </a:p>
        </p:txBody>
      </p:sp>
      <p:sp>
        <p:nvSpPr>
          <p:cNvPr id="6" name="Rectangle 5"/>
          <p:cNvSpPr/>
          <p:nvPr/>
        </p:nvSpPr>
        <p:spPr>
          <a:xfrm>
            <a:off x="228600" y="1494472"/>
            <a:ext cx="7924800" cy="1477328"/>
          </a:xfrm>
          <a:prstGeom prst="rect">
            <a:avLst/>
          </a:prstGeom>
        </p:spPr>
        <p:txBody>
          <a:bodyPr wrap="square">
            <a:spAutoFit/>
          </a:bodyPr>
          <a:lstStyle/>
          <a:p>
            <a:r>
              <a:rPr lang="en-US" dirty="0" err="1">
                <a:cs typeface="Times New Roman" pitchFamily="18" charset="0"/>
              </a:rPr>
              <a:t>BlackRock</a:t>
            </a:r>
            <a:r>
              <a:rPr lang="en-US" dirty="0">
                <a:cs typeface="Times New Roman" pitchFamily="18" charset="0"/>
              </a:rPr>
              <a:t> is an independent investment management firm.  Clients include taxable, tax-exempt and official institutions as well as retail investors and high net worth individuals.  Its product range includes single and multi asset class portfolios investing in equities, fixed income, alternatives and money market instruments. </a:t>
            </a:r>
            <a:endParaRPr lang="en-US" dirty="0"/>
          </a:p>
        </p:txBody>
      </p:sp>
      <p:graphicFrame>
        <p:nvGraphicFramePr>
          <p:cNvPr id="7" name="Group 1046"/>
          <p:cNvGraphicFramePr>
            <a:graphicFrameLocks noGrp="1"/>
          </p:cNvGraphicFramePr>
          <p:nvPr/>
        </p:nvGraphicFramePr>
        <p:xfrm>
          <a:off x="5181600" y="3200400"/>
          <a:ext cx="3962400" cy="1373190"/>
        </p:xfrm>
        <a:graphic>
          <a:graphicData uri="http://schemas.openxmlformats.org/drawingml/2006/table">
            <a:tbl>
              <a:tblPr/>
              <a:tblGrid>
                <a:gridCol w="1673225">
                  <a:extLst>
                    <a:ext uri="{9D8B030D-6E8A-4147-A177-3AD203B41FA5}">
                      <a16:colId xmlns:a16="http://schemas.microsoft.com/office/drawing/2014/main" val="20000"/>
                    </a:ext>
                  </a:extLst>
                </a:gridCol>
                <a:gridCol w="1328738">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tblGrid>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Value Criteria</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BLK</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Industry</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ＭＳ Ｐゴシック" charset="0"/>
                        </a:rPr>
                        <a:t>P/S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ＭＳ Ｐゴシック" charset="0"/>
                        </a:rPr>
                        <a:t>3.2</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3.2</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P/BV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1.2</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2.9</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Dividends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3.20%</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1.80%</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Positive Free Cash Flow</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Rectangle 7"/>
          <p:cNvSpPr/>
          <p:nvPr/>
        </p:nvSpPr>
        <p:spPr>
          <a:xfrm>
            <a:off x="4605403" y="4724400"/>
            <a:ext cx="4572000" cy="1077218"/>
          </a:xfrm>
          <a:prstGeom prst="rect">
            <a:avLst/>
          </a:prstGeom>
        </p:spPr>
        <p:txBody>
          <a:bodyPr>
            <a:spAutoFit/>
          </a:bodyPr>
          <a:lstStyle/>
          <a:p>
            <a:pPr marL="742950" lvl="1" indent="-285750">
              <a:buFont typeface="Arial"/>
              <a:buChar char="•"/>
              <a:defRPr/>
            </a:pPr>
            <a:r>
              <a:rPr lang="en-US" sz="1600" dirty="0">
                <a:ea typeface="ＭＳ Ｐゴシック" charset="0"/>
              </a:rPr>
              <a:t>Purchased 105 shares at $189.11</a:t>
            </a:r>
          </a:p>
          <a:p>
            <a:pPr marL="742950" lvl="1" indent="-285750">
              <a:buFont typeface="Arial"/>
              <a:buChar char="•"/>
              <a:defRPr/>
            </a:pPr>
            <a:r>
              <a:rPr lang="en-US" sz="1600" dirty="0">
                <a:ea typeface="ＭＳ Ｐゴシック" charset="0"/>
              </a:rPr>
              <a:t>Return as of 3/27/2013: 34.36%, $6,872.89  since investment on 10/17/12</a:t>
            </a:r>
          </a:p>
        </p:txBody>
      </p:sp>
    </p:spTree>
    <p:extLst>
      <p:ext uri="{BB962C8B-B14F-4D97-AF65-F5344CB8AC3E}">
        <p14:creationId xmlns:p14="http://schemas.microsoft.com/office/powerpoint/2010/main" val="257566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Corporation (TGT)</a:t>
            </a:r>
          </a:p>
        </p:txBody>
      </p:sp>
      <p:sp>
        <p:nvSpPr>
          <p:cNvPr id="4" name="Date Placeholder 3"/>
          <p:cNvSpPr>
            <a:spLocks noGrp="1"/>
          </p:cNvSpPr>
          <p:nvPr>
            <p:ph type="dt" sz="half" idx="11"/>
          </p:nvPr>
        </p:nvSpPr>
        <p:spPr/>
        <p:txBody>
          <a:bodyPr/>
          <a:lstStyle/>
          <a:p>
            <a:pPr>
              <a:defRPr/>
            </a:pPr>
            <a:endParaRPr lang="en-US"/>
          </a:p>
          <a:p>
            <a:pPr>
              <a:defRPr/>
            </a:pPr>
            <a:endParaRPr lang="en-US"/>
          </a:p>
        </p:txBody>
      </p:sp>
      <p:sp>
        <p:nvSpPr>
          <p:cNvPr id="7" name="Content Placeholder 2"/>
          <p:cNvSpPr txBox="1">
            <a:spLocks/>
          </p:cNvSpPr>
          <p:nvPr/>
        </p:nvSpPr>
        <p:spPr bwMode="auto">
          <a:xfrm>
            <a:off x="685800" y="1981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68275" indent="-168275" algn="l" rtl="0" eaLnBrk="0" fontAlgn="base" hangingPunct="0">
              <a:spcBef>
                <a:spcPct val="20000"/>
              </a:spcBef>
              <a:spcAft>
                <a:spcPct val="0"/>
              </a:spcAft>
              <a:buSzPct val="75000"/>
              <a:buFont typeface="Wingdings" pitchFamily="2" charset="2"/>
              <a:buChar char="§"/>
              <a:defRPr sz="2400">
                <a:solidFill>
                  <a:schemeClr val="tx1"/>
                </a:solidFill>
                <a:latin typeface="+mn-lt"/>
                <a:ea typeface="+mn-ea"/>
                <a:cs typeface="+mn-cs"/>
              </a:defRPr>
            </a:lvl1pPr>
            <a:lvl2pPr marL="455613" indent="-173038" algn="l" rtl="0" eaLnBrk="0" fontAlgn="base" hangingPunct="0">
              <a:spcBef>
                <a:spcPct val="20000"/>
              </a:spcBef>
              <a:spcAft>
                <a:spcPct val="0"/>
              </a:spcAft>
              <a:buSzPct val="75000"/>
              <a:buFont typeface="Wingdings" pitchFamily="2" charset="2"/>
              <a:buChar char="§"/>
              <a:defRPr sz="2000">
                <a:solidFill>
                  <a:schemeClr val="tx1"/>
                </a:solidFill>
                <a:latin typeface="+mn-lt"/>
                <a:ea typeface="+mn-ea"/>
              </a:defRPr>
            </a:lvl2pPr>
            <a:lvl3pPr marL="742950" indent="-173038" algn="l" rtl="0" eaLnBrk="0" fontAlgn="base" hangingPunct="0">
              <a:spcBef>
                <a:spcPct val="20000"/>
              </a:spcBef>
              <a:spcAft>
                <a:spcPct val="0"/>
              </a:spcAft>
              <a:buSzPct val="75000"/>
              <a:buFont typeface="Wingdings" pitchFamily="2" charset="2"/>
              <a:buChar char="§"/>
              <a:defRPr>
                <a:solidFill>
                  <a:schemeClr val="tx1"/>
                </a:solidFill>
                <a:latin typeface="+mn-lt"/>
                <a:ea typeface="+mn-ea"/>
              </a:defRPr>
            </a:lvl3pPr>
            <a:lvl4pPr marL="1030288" indent="-173038" algn="l" rtl="0" eaLnBrk="0" fontAlgn="base" hangingPunct="0">
              <a:spcBef>
                <a:spcPct val="20000"/>
              </a:spcBef>
              <a:spcAft>
                <a:spcPct val="0"/>
              </a:spcAft>
              <a:buSzPct val="75000"/>
              <a:buFont typeface="Wingdings" pitchFamily="2" charset="2"/>
              <a:buChar char="§"/>
              <a:defRPr sz="1600">
                <a:solidFill>
                  <a:schemeClr val="tx1"/>
                </a:solidFill>
                <a:latin typeface="+mn-lt"/>
                <a:ea typeface="+mn-ea"/>
              </a:defRPr>
            </a:lvl4pPr>
            <a:lvl5pPr marL="1317625" indent="-173038" algn="l" rtl="0" eaLnBrk="0" fontAlgn="base" hangingPunct="0">
              <a:spcBef>
                <a:spcPct val="20000"/>
              </a:spcBef>
              <a:spcAft>
                <a:spcPct val="0"/>
              </a:spcAft>
              <a:buSzPct val="75000"/>
              <a:buFont typeface="Wingdings" pitchFamily="2" charset="2"/>
              <a:buChar char="§"/>
              <a:defRPr sz="1600">
                <a:solidFill>
                  <a:schemeClr val="tx1"/>
                </a:solidFill>
                <a:latin typeface="+mn-lt"/>
                <a:ea typeface="+mn-ea"/>
              </a:defRPr>
            </a:lvl5pPr>
            <a:lvl6pPr marL="17748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6pPr>
            <a:lvl7pPr marL="22320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7pPr>
            <a:lvl8pPr marL="26892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8pPr>
            <a:lvl9pPr marL="3146425" indent="-173038" algn="l" rtl="0" eaLnBrk="1" fontAlgn="base" hangingPunct="1">
              <a:spcBef>
                <a:spcPct val="20000"/>
              </a:spcBef>
              <a:spcAft>
                <a:spcPct val="0"/>
              </a:spcAft>
              <a:buSzPct val="75000"/>
              <a:buFont typeface="Wingdings" pitchFamily="-107" charset="2"/>
              <a:buChar char="§"/>
              <a:defRPr sz="1600">
                <a:solidFill>
                  <a:schemeClr val="tx1"/>
                </a:solidFill>
                <a:latin typeface="+mn-lt"/>
                <a:ea typeface="+mn-ea"/>
              </a:defRPr>
            </a:lvl9pPr>
          </a:lstStyle>
          <a:p>
            <a:r>
              <a:rPr lang="en-US" sz="1800" kern="0"/>
              <a:t>Target, founded in 1902, is the second largest discount retailer in the United States.</a:t>
            </a:r>
            <a:endParaRPr lang="en-US" sz="1800" kern="0" dirty="0"/>
          </a:p>
        </p:txBody>
      </p:sp>
      <p:graphicFrame>
        <p:nvGraphicFramePr>
          <p:cNvPr id="8" name="Table 7"/>
          <p:cNvGraphicFramePr>
            <a:graphicFrameLocks noGrp="1"/>
          </p:cNvGraphicFramePr>
          <p:nvPr>
            <p:extLst>
              <p:ext uri="{D42A27DB-BD31-4B8C-83A1-F6EECF244321}">
                <p14:modId xmlns:p14="http://schemas.microsoft.com/office/powerpoint/2010/main" val="3554743189"/>
              </p:ext>
            </p:extLst>
          </p:nvPr>
        </p:nvGraphicFramePr>
        <p:xfrm>
          <a:off x="304800" y="3733800"/>
          <a:ext cx="3810000" cy="1371600"/>
        </p:xfrm>
        <a:graphic>
          <a:graphicData uri="http://schemas.openxmlformats.org/drawingml/2006/table">
            <a:tbl>
              <a:tblPr/>
              <a:tblGrid>
                <a:gridCol w="1608374">
                  <a:extLst>
                    <a:ext uri="{9D8B030D-6E8A-4147-A177-3AD203B41FA5}">
                      <a16:colId xmlns:a16="http://schemas.microsoft.com/office/drawing/2014/main" val="20000"/>
                    </a:ext>
                  </a:extLst>
                </a:gridCol>
                <a:gridCol w="1278789">
                  <a:extLst>
                    <a:ext uri="{9D8B030D-6E8A-4147-A177-3AD203B41FA5}">
                      <a16:colId xmlns:a16="http://schemas.microsoft.com/office/drawing/2014/main" val="20001"/>
                    </a:ext>
                  </a:extLst>
                </a:gridCol>
                <a:gridCol w="922837">
                  <a:extLst>
                    <a:ext uri="{9D8B030D-6E8A-4147-A177-3AD203B41FA5}">
                      <a16:colId xmlns:a16="http://schemas.microsoft.com/office/drawing/2014/main" val="20002"/>
                    </a:ext>
                  </a:extLst>
                </a:gridCol>
              </a:tblGrid>
              <a:tr h="274320">
                <a:tc>
                  <a:txBody>
                    <a:bodyPr/>
                    <a:lstStyle/>
                    <a:p>
                      <a:pPr algn="l" fontAlgn="b"/>
                      <a:r>
                        <a:rPr lang="en-US" sz="1200" b="1" i="0" u="none" strike="noStrike" dirty="0">
                          <a:solidFill>
                            <a:srgbClr val="000000"/>
                          </a:solidFill>
                          <a:effectLst/>
                          <a:latin typeface="Calibri"/>
                        </a:rPr>
                        <a:t>Value Criteria</a:t>
                      </a:r>
                    </a:p>
                  </a:txBody>
                  <a:tcPr marL="12700" marR="12700" marT="12700"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a:rPr>
                        <a:t>TGT</a:t>
                      </a: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Industry</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274320">
                <a:tc>
                  <a:txBody>
                    <a:bodyPr/>
                    <a:lstStyle/>
                    <a:p>
                      <a:pPr algn="l" fontAlgn="b"/>
                      <a:r>
                        <a:rPr lang="en-US" sz="1200" b="0" i="0" u="none" strike="noStrike">
                          <a:solidFill>
                            <a:srgbClr val="000000"/>
                          </a:solidFill>
                          <a:effectLst/>
                          <a:latin typeface="Calibri"/>
                        </a:rPr>
                        <a:t>P/S &lt;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0.6</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0.6</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274320">
                <a:tc>
                  <a:txBody>
                    <a:bodyPr/>
                    <a:lstStyle/>
                    <a:p>
                      <a:pPr algn="l" fontAlgn="b"/>
                      <a:r>
                        <a:rPr lang="en-US" sz="1200" b="0" i="0" u="none" strike="noStrike" dirty="0">
                          <a:solidFill>
                            <a:srgbClr val="000000"/>
                          </a:solidFill>
                          <a:effectLst/>
                          <a:latin typeface="Calibri"/>
                        </a:rPr>
                        <a:t>P/BV &lt; Industry</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2.7</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3.5</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274320">
                <a:tc>
                  <a:txBody>
                    <a:bodyPr/>
                    <a:lstStyle/>
                    <a:p>
                      <a:pPr algn="l" fontAlgn="b"/>
                      <a:r>
                        <a:rPr lang="en-US" sz="1200" b="0" i="0" u="none" strike="noStrike">
                          <a:solidFill>
                            <a:srgbClr val="000000"/>
                          </a:solidFill>
                          <a:effectLst/>
                          <a:latin typeface="Calibri"/>
                        </a:rPr>
                        <a:t>Dividends &gt; Industry</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2.0%</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1.9%</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274320">
                <a:tc>
                  <a:txBody>
                    <a:bodyPr/>
                    <a:lstStyle/>
                    <a:p>
                      <a:pPr algn="l" fontAlgn="b"/>
                      <a:r>
                        <a:rPr lang="en-US" sz="1200" b="0" i="0" u="none" strike="noStrike">
                          <a:solidFill>
                            <a:srgbClr val="000000"/>
                          </a:solidFill>
                          <a:effectLst/>
                          <a:latin typeface="Calibri"/>
                        </a:rPr>
                        <a:t>Positive Free Cash Flow</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2,048,000,000</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9" name="TextBox 8"/>
          <p:cNvSpPr txBox="1"/>
          <p:nvPr/>
        </p:nvSpPr>
        <p:spPr>
          <a:xfrm>
            <a:off x="4267200" y="2743200"/>
            <a:ext cx="4419600" cy="3816429"/>
          </a:xfrm>
          <a:prstGeom prst="rect">
            <a:avLst/>
          </a:prstGeom>
          <a:noFill/>
        </p:spPr>
        <p:txBody>
          <a:bodyPr>
            <a:spAutoFit/>
          </a:bodyPr>
          <a:lstStyle/>
          <a:p>
            <a:pPr>
              <a:defRPr/>
            </a:pPr>
            <a:r>
              <a:rPr lang="en-US" sz="1800" u="sng" dirty="0">
                <a:latin typeface="+mj-lt"/>
                <a:ea typeface="ＭＳ Ｐゴシック" charset="0"/>
              </a:rPr>
              <a:t>Value Strategy Investment Rationale:</a:t>
            </a:r>
          </a:p>
          <a:p>
            <a:pPr marL="285750" indent="-285750">
              <a:buFont typeface="Arial"/>
              <a:buChar char="•"/>
              <a:defRPr/>
            </a:pPr>
            <a:r>
              <a:rPr lang="en-US" sz="1600" dirty="0">
                <a:latin typeface="+mj-lt"/>
                <a:ea typeface="ＭＳ Ｐゴシック" charset="0"/>
              </a:rPr>
              <a:t>Target plans to open 100-150 stores in Canada by 2014 (Canadian expansion began in 2011)</a:t>
            </a:r>
          </a:p>
          <a:p>
            <a:pPr marL="285750" indent="-285750">
              <a:buFont typeface="Arial"/>
              <a:buChar char="•"/>
              <a:defRPr/>
            </a:pPr>
            <a:r>
              <a:rPr lang="en-US" sz="1600" dirty="0">
                <a:latin typeface="+mj-lt"/>
                <a:ea typeface="ＭＳ Ｐゴシック" charset="0"/>
              </a:rPr>
              <a:t>Future expectations of Forward PE, Dividend Yield, and 5-Year Growth outshine that of direct competitors</a:t>
            </a:r>
          </a:p>
          <a:p>
            <a:pPr marL="742950" lvl="1" indent="-285750">
              <a:buFont typeface="Arial"/>
              <a:buChar char="•"/>
              <a:defRPr/>
            </a:pPr>
            <a:r>
              <a:rPr lang="en-US" sz="1600" dirty="0">
                <a:latin typeface="+mj-lt"/>
                <a:ea typeface="ＭＳ Ｐゴシック" charset="0"/>
              </a:rPr>
              <a:t>Trading at 10% discount to Wal-Mart and 35% to Costco</a:t>
            </a:r>
          </a:p>
          <a:p>
            <a:pPr marL="285750" indent="-285750">
              <a:buFont typeface="Arial"/>
              <a:buChar char="•"/>
              <a:defRPr/>
            </a:pPr>
            <a:endParaRPr lang="en-US" sz="1600" dirty="0">
              <a:latin typeface="+mj-lt"/>
              <a:ea typeface="ＭＳ Ｐゴシック" charset="0"/>
            </a:endParaRPr>
          </a:p>
          <a:p>
            <a:pPr marL="742950" lvl="1" indent="-285750">
              <a:buFont typeface="Arial"/>
              <a:buChar char="•"/>
              <a:defRPr/>
            </a:pPr>
            <a:r>
              <a:rPr lang="en-US" sz="1600" dirty="0">
                <a:latin typeface="+mj-lt"/>
                <a:ea typeface="ＭＳ Ｐゴシック" charset="0"/>
              </a:rPr>
              <a:t>Purchased 260 shares at $62.81</a:t>
            </a:r>
          </a:p>
          <a:p>
            <a:pPr marL="742950" lvl="1" indent="-285750">
              <a:buFont typeface="Arial"/>
              <a:buChar char="•"/>
              <a:defRPr/>
            </a:pPr>
            <a:r>
              <a:rPr lang="en-US" sz="1600" dirty="0">
                <a:latin typeface="+mj-lt"/>
                <a:ea typeface="ＭＳ Ｐゴシック" charset="0"/>
              </a:rPr>
              <a:t>Return as of 3/26/2013: 8.72%, $1,432.69 since investment on 10/17/12</a:t>
            </a:r>
          </a:p>
          <a:p>
            <a:pPr marL="742950" lvl="1" indent="-285750">
              <a:buFont typeface="Arial"/>
              <a:buChar char="•"/>
              <a:defRPr/>
            </a:pPr>
            <a:endParaRPr lang="en-US" sz="1600" dirty="0">
              <a:latin typeface="+mj-lt"/>
              <a:ea typeface="ＭＳ Ｐゴシック" charset="0"/>
            </a:endParaRPr>
          </a:p>
        </p:txBody>
      </p:sp>
    </p:spTree>
    <p:extLst>
      <p:ext uri="{BB962C8B-B14F-4D97-AF65-F5344CB8AC3E}">
        <p14:creationId xmlns:p14="http://schemas.microsoft.com/office/powerpoint/2010/main" val="3183313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t>Stanley Black &amp; Decker, Inc.</a:t>
            </a:r>
          </a:p>
        </p:txBody>
      </p:sp>
      <p:sp>
        <p:nvSpPr>
          <p:cNvPr id="48131" name="Content Placeholder 2"/>
          <p:cNvSpPr>
            <a:spLocks noGrp="1"/>
          </p:cNvSpPr>
          <p:nvPr>
            <p:ph idx="1"/>
          </p:nvPr>
        </p:nvSpPr>
        <p:spPr>
          <a:xfrm>
            <a:off x="685800" y="1981200"/>
            <a:ext cx="7772400" cy="1143000"/>
          </a:xfrm>
        </p:spPr>
        <p:txBody>
          <a:bodyPr/>
          <a:lstStyle/>
          <a:p>
            <a:r>
              <a:rPr lang="en-US" sz="1800" dirty="0"/>
              <a:t>Stanley Black &amp; Decker, Inc. </a:t>
            </a:r>
            <a:r>
              <a:rPr lang="en-US" sz="1800"/>
              <a:t>provides power and hand tools, mechanical access solutions, and electronic security and monitoring systems primarily in the United States, Europe, Latin America, and Canada.</a:t>
            </a:r>
          </a:p>
        </p:txBody>
      </p:sp>
      <p:sp>
        <p:nvSpPr>
          <p:cNvPr id="48132"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800">
              <a:solidFill>
                <a:srgbClr val="EDE3BD"/>
              </a:solidFill>
              <a:latin typeface="Georgia" pitchFamily="18" charset="0"/>
            </a:endParaRPr>
          </a:p>
          <a:p>
            <a:endParaRPr lang="en-US" sz="800">
              <a:solidFill>
                <a:srgbClr val="EDE3BD"/>
              </a:solidFill>
              <a:latin typeface="Georgia" pitchFamily="18" charset="0"/>
            </a:endParaRPr>
          </a:p>
        </p:txBody>
      </p:sp>
      <p:graphicFrame>
        <p:nvGraphicFramePr>
          <p:cNvPr id="5" name="Table 4"/>
          <p:cNvGraphicFramePr>
            <a:graphicFrameLocks noGrp="1"/>
          </p:cNvGraphicFramePr>
          <p:nvPr/>
        </p:nvGraphicFramePr>
        <p:xfrm>
          <a:off x="990600" y="3200400"/>
          <a:ext cx="3670300" cy="977900"/>
        </p:xfrm>
        <a:graphic>
          <a:graphicData uri="http://schemas.openxmlformats.org/drawingml/2006/table">
            <a:tbl>
              <a:tblPr/>
              <a:tblGrid>
                <a:gridCol w="15494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190500">
                <a:tc>
                  <a:txBody>
                    <a:bodyPr/>
                    <a:lstStyle/>
                    <a:p>
                      <a:pPr algn="l" fontAlgn="b"/>
                      <a:r>
                        <a:rPr lang="en-US" sz="1200" b="1" i="0" u="none" strike="noStrike">
                          <a:solidFill>
                            <a:srgbClr val="000000"/>
                          </a:solidFill>
                          <a:effectLst/>
                          <a:latin typeface="Calibri"/>
                        </a:rPr>
                        <a:t>Value Criteria</a:t>
                      </a: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SWK</a:t>
                      </a: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Industry</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r>
                        <a:rPr lang="en-US" sz="1200" b="0" i="0" u="none" strike="noStrike">
                          <a:solidFill>
                            <a:srgbClr val="000000"/>
                          </a:solidFill>
                          <a:effectLst/>
                          <a:latin typeface="Calibri"/>
                        </a:rPr>
                        <a:t>P/S &lt;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1.04</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1.08</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r>
                        <a:rPr lang="en-US" sz="1200" b="0" i="0" u="none" strike="noStrike">
                          <a:solidFill>
                            <a:srgbClr val="000000"/>
                          </a:solidFill>
                          <a:effectLst/>
                          <a:latin typeface="Calibri"/>
                        </a:rPr>
                        <a:t>P/BV &lt;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1.63</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3.25</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n-US" sz="1200" b="0" i="0" u="none" strike="noStrike">
                          <a:solidFill>
                            <a:srgbClr val="000000"/>
                          </a:solidFill>
                          <a:effectLst/>
                          <a:latin typeface="Calibri"/>
                        </a:rPr>
                        <a:t>Dividends &gt;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2.82%</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1.62%</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200" b="0" i="0" u="none" strike="noStrike">
                          <a:solidFill>
                            <a:srgbClr val="000000"/>
                          </a:solidFill>
                          <a:effectLst/>
                          <a:latin typeface="Calibri"/>
                        </a:rPr>
                        <a:t>Positive Free Cash Flow</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579,100,000</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6" name="TextBox 5"/>
          <p:cNvSpPr txBox="1"/>
          <p:nvPr/>
        </p:nvSpPr>
        <p:spPr>
          <a:xfrm>
            <a:off x="4876800" y="3200400"/>
            <a:ext cx="3352800" cy="825500"/>
          </a:xfrm>
          <a:prstGeom prst="rect">
            <a:avLst/>
          </a:prstGeom>
          <a:noFill/>
        </p:spPr>
        <p:txBody>
          <a:bodyPr>
            <a:spAutoFit/>
          </a:bodyPr>
          <a:lstStyle/>
          <a:p>
            <a:pPr marL="342900" indent="-342900" fontAlgn="base">
              <a:spcBef>
                <a:spcPct val="0"/>
              </a:spcBef>
              <a:spcAft>
                <a:spcPct val="0"/>
              </a:spcAft>
              <a:buFont typeface="Arial"/>
              <a:buChar char="•"/>
              <a:defRPr/>
            </a:pPr>
            <a:r>
              <a:rPr lang="en-US" sz="1600" dirty="0">
                <a:solidFill>
                  <a:srgbClr val="000000"/>
                </a:solidFill>
              </a:rPr>
              <a:t>Purchased 215 shares @ $67.61</a:t>
            </a:r>
          </a:p>
          <a:p>
            <a:pPr marL="342900" indent="-342900" fontAlgn="base">
              <a:spcBef>
                <a:spcPct val="0"/>
              </a:spcBef>
              <a:spcAft>
                <a:spcPct val="0"/>
              </a:spcAft>
              <a:buFont typeface="Arial"/>
              <a:buChar char="•"/>
              <a:defRPr/>
            </a:pPr>
            <a:r>
              <a:rPr lang="en-US" sz="1600" dirty="0">
                <a:solidFill>
                  <a:srgbClr val="000000"/>
                </a:solidFill>
              </a:rPr>
              <a:t>Return of 20.93%% since investment on 3/26/13</a:t>
            </a:r>
          </a:p>
        </p:txBody>
      </p:sp>
      <p:sp>
        <p:nvSpPr>
          <p:cNvPr id="7" name="TextBox 6"/>
          <p:cNvSpPr txBox="1"/>
          <p:nvPr/>
        </p:nvSpPr>
        <p:spPr>
          <a:xfrm>
            <a:off x="533400" y="4495800"/>
            <a:ext cx="8305800" cy="1739900"/>
          </a:xfrm>
          <a:prstGeom prst="rect">
            <a:avLst/>
          </a:prstGeom>
          <a:noFill/>
        </p:spPr>
        <p:txBody>
          <a:bodyPr>
            <a:spAutoFit/>
          </a:bodyPr>
          <a:lstStyle/>
          <a:p>
            <a:pPr fontAlgn="base">
              <a:spcBef>
                <a:spcPct val="0"/>
              </a:spcBef>
              <a:spcAft>
                <a:spcPct val="0"/>
              </a:spcAft>
              <a:defRPr/>
            </a:pPr>
            <a:r>
              <a:rPr lang="en-US" u="sng" dirty="0">
                <a:solidFill>
                  <a:srgbClr val="000000"/>
                </a:solidFill>
              </a:rPr>
              <a:t>Value Strategy Investment Rationale:</a:t>
            </a:r>
          </a:p>
          <a:p>
            <a:pPr marL="285750" indent="-285750" fontAlgn="base">
              <a:spcBef>
                <a:spcPct val="0"/>
              </a:spcBef>
              <a:spcAft>
                <a:spcPct val="0"/>
              </a:spcAft>
              <a:buFont typeface="Arial"/>
              <a:buChar char="•"/>
              <a:defRPr/>
            </a:pPr>
            <a:r>
              <a:rPr lang="en-US" dirty="0">
                <a:solidFill>
                  <a:srgbClr val="000000"/>
                </a:solidFill>
              </a:rPr>
              <a:t>Spending on home remodeling projects set to accelerate through 2013 due to an improving housing market and record low interest rates</a:t>
            </a:r>
          </a:p>
          <a:p>
            <a:pPr marL="285750" indent="-285750" fontAlgn="base">
              <a:spcBef>
                <a:spcPct val="0"/>
              </a:spcBef>
              <a:spcAft>
                <a:spcPct val="0"/>
              </a:spcAft>
              <a:buFont typeface="Arial"/>
              <a:buChar char="•"/>
              <a:defRPr/>
            </a:pPr>
            <a:r>
              <a:rPr lang="en-US" dirty="0">
                <a:solidFill>
                  <a:srgbClr val="000000"/>
                </a:solidFill>
              </a:rPr>
              <a:t>SWK beats its peers in terms of revenue growth (23.4%) and earnings growth (248.1%); converts 1% of annual revenue growth into 10.6% change in reported earnings</a:t>
            </a:r>
          </a:p>
        </p:txBody>
      </p:sp>
    </p:spTree>
    <p:extLst>
      <p:ext uri="{BB962C8B-B14F-4D97-AF65-F5344CB8AC3E}">
        <p14:creationId xmlns:p14="http://schemas.microsoft.com/office/powerpoint/2010/main" val="3988511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p:cNvSpPr>
          <p:nvPr/>
        </p:nvSpPr>
        <p:spPr bwMode="auto">
          <a:xfrm>
            <a:off x="609600" y="2286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a:solidFill>
                  <a:srgbClr val="184E3F"/>
                </a:solidFill>
              </a:rPr>
              <a:t>Time Warner Inc. </a:t>
            </a:r>
          </a:p>
        </p:txBody>
      </p:sp>
      <p:sp>
        <p:nvSpPr>
          <p:cNvPr id="53251" name="Content Placeholder 2"/>
          <p:cNvSpPr>
            <a:spLocks/>
          </p:cNvSpPr>
          <p:nvPr/>
        </p:nvSpPr>
        <p:spPr bwMode="auto">
          <a:xfrm>
            <a:off x="685800" y="1143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lvl="1" indent="-168275" eaLnBrk="0" fontAlgn="base" hangingPunct="0">
              <a:spcBef>
                <a:spcPct val="20000"/>
              </a:spcBef>
              <a:spcAft>
                <a:spcPct val="0"/>
              </a:spcAft>
              <a:buSzPct val="75000"/>
              <a:buFont typeface="Wingdings" pitchFamily="2" charset="2"/>
              <a:buChar char="§"/>
            </a:pPr>
            <a:r>
              <a:rPr lang="en-US" sz="1600">
                <a:solidFill>
                  <a:srgbClr val="000000"/>
                </a:solidFill>
                <a:latin typeface="Times New Roman" pitchFamily="18" charset="0"/>
                <a:cs typeface="Times New Roman" pitchFamily="18" charset="0"/>
              </a:rPr>
              <a:t>Time Warner Inc. operates as a media and entertainment company in the United States and internationally. It operates in three segments: Networks, Film and TV Entertainment, and Publishing. They are headquartered in Summit, New Jersey and operated within the services sector offering magazine &amp; internet publishing as well as motion picture &amp; TV program production and distribution</a:t>
            </a:r>
          </a:p>
          <a:p>
            <a:pPr marL="168275" indent="-168275" eaLnBrk="0" fontAlgn="base" hangingPunct="0">
              <a:spcBef>
                <a:spcPct val="20000"/>
              </a:spcBef>
              <a:spcAft>
                <a:spcPct val="0"/>
              </a:spcAft>
              <a:buSzPct val="75000"/>
              <a:buFont typeface="Wingdings" pitchFamily="2" charset="2"/>
              <a:buChar char="§"/>
            </a:pPr>
            <a:endParaRPr lang="en-US" sz="2400">
              <a:solidFill>
                <a:srgbClr val="000000"/>
              </a:solidFill>
            </a:endParaRPr>
          </a:p>
        </p:txBody>
      </p:sp>
      <p:graphicFrame>
        <p:nvGraphicFramePr>
          <p:cNvPr id="28694" name="Group 22"/>
          <p:cNvGraphicFramePr>
            <a:graphicFrameLocks noGrp="1"/>
          </p:cNvGraphicFramePr>
          <p:nvPr/>
        </p:nvGraphicFramePr>
        <p:xfrm>
          <a:off x="228600" y="2667000"/>
          <a:ext cx="3962400" cy="1449390"/>
        </p:xfrm>
        <a:graphic>
          <a:graphicData uri="http://schemas.openxmlformats.org/drawingml/2006/table">
            <a:tbl>
              <a:tblPr/>
              <a:tblGrid>
                <a:gridCol w="1673225">
                  <a:extLst>
                    <a:ext uri="{9D8B030D-6E8A-4147-A177-3AD203B41FA5}">
                      <a16:colId xmlns:a16="http://schemas.microsoft.com/office/drawing/2014/main" val="20000"/>
                    </a:ext>
                  </a:extLst>
                </a:gridCol>
                <a:gridCol w="1328738">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tblGrid>
              <a:tr h="3508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Value Criteria</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TWX</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Industry</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P/S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1.8</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P/BV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2.2</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Dividends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1.2%</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Positive Free Cash Flow</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3268" name="TextBox 5"/>
          <p:cNvSpPr txBox="1">
            <a:spLocks noChangeArrowheads="1"/>
          </p:cNvSpPr>
          <p:nvPr/>
        </p:nvSpPr>
        <p:spPr bwMode="auto">
          <a:xfrm>
            <a:off x="4267200" y="2590800"/>
            <a:ext cx="4114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u="sng" dirty="0">
                <a:solidFill>
                  <a:srgbClr val="000000"/>
                </a:solidFill>
                <a:latin typeface="Georgia" pitchFamily="18" charset="0"/>
              </a:rPr>
              <a:t>Value Strategy Investment Rationale:</a:t>
            </a:r>
          </a:p>
          <a:p>
            <a:pPr eaLnBrk="1" fontAlgn="base" hangingPunct="1">
              <a:spcBef>
                <a:spcPct val="0"/>
              </a:spcBef>
              <a:spcAft>
                <a:spcPct val="0"/>
              </a:spcAft>
              <a:buFont typeface="Arial" pitchFamily="34" charset="0"/>
              <a:buChar char="•"/>
            </a:pPr>
            <a:endParaRPr lang="en-US" sz="1600" dirty="0">
              <a:solidFill>
                <a:srgbClr val="000000"/>
              </a:solidFill>
              <a:latin typeface="Georgia" pitchFamily="18" charset="0"/>
            </a:endParaRPr>
          </a:p>
          <a:p>
            <a:pPr lvl="1"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Strong key ratio analysis with regards to net margin, ROA, ROE, ROIC and EPS growth</a:t>
            </a:r>
          </a:p>
          <a:p>
            <a:pPr lvl="1"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Time Warner generates the most movie revenue and produces the most original TV shows on an annual basis compared with five other major studios NBC Universal, Disney, 20th Century Fox, CBS and Sony</a:t>
            </a:r>
          </a:p>
          <a:p>
            <a:pPr lvl="2"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Purchased 250 shares at $44.59</a:t>
            </a:r>
          </a:p>
          <a:p>
            <a:pPr lvl="2"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Return of 27.47% since purchase on 3/26/13</a:t>
            </a:r>
          </a:p>
          <a:p>
            <a:pPr lvl="2" eaLnBrk="1" fontAlgn="base" hangingPunct="1">
              <a:spcBef>
                <a:spcPct val="0"/>
              </a:spcBef>
              <a:spcAft>
                <a:spcPct val="0"/>
              </a:spcAft>
              <a:buFont typeface="Arial" pitchFamily="34" charset="0"/>
              <a:buChar char="•"/>
            </a:pPr>
            <a:endParaRPr lang="en-US" sz="1600" dirty="0">
              <a:solidFill>
                <a:srgbClr val="000000"/>
              </a:solidFill>
              <a:latin typeface="Georgia" pitchFamily="18" charset="0"/>
            </a:endParaRPr>
          </a:p>
        </p:txBody>
      </p:sp>
      <p:pic>
        <p:nvPicPr>
          <p:cNvPr id="53269" name="Content Placeholder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4191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Text Box 24"/>
          <p:cNvSpPr txBox="1">
            <a:spLocks noChangeArrowheads="1"/>
          </p:cNvSpPr>
          <p:nvPr/>
        </p:nvSpPr>
        <p:spPr bwMode="auto">
          <a:xfrm>
            <a:off x="288925" y="6313488"/>
            <a:ext cx="263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fontAlgn="base">
              <a:spcBef>
                <a:spcPct val="0"/>
              </a:spcBef>
              <a:spcAft>
                <a:spcPct val="0"/>
              </a:spcAft>
              <a:defRPr/>
            </a:pPr>
            <a:r>
              <a:rPr lang="en-US" sz="1600">
                <a:solidFill>
                  <a:srgbClr val="000000"/>
                </a:solidFill>
                <a:latin typeface="Arial" charset="0"/>
              </a:rPr>
              <a:t>*Source: Thomson Reuters</a:t>
            </a:r>
            <a:endParaRPr lang="en-US" sz="2400">
              <a:solidFill>
                <a:srgbClr val="000000"/>
              </a:solidFill>
              <a:latin typeface="Arial" charset="0"/>
            </a:endParaRPr>
          </a:p>
        </p:txBody>
      </p:sp>
    </p:spTree>
    <p:extLst>
      <p:ext uri="{BB962C8B-B14F-4D97-AF65-F5344CB8AC3E}">
        <p14:creationId xmlns:p14="http://schemas.microsoft.com/office/powerpoint/2010/main" val="51564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p:cNvSpPr>
          <p:nvPr/>
        </p:nvSpPr>
        <p:spPr bwMode="auto">
          <a:xfrm>
            <a:off x="609600" y="2286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a:solidFill>
                  <a:srgbClr val="184E3F"/>
                </a:solidFill>
              </a:rPr>
              <a:t>Microsoft</a:t>
            </a:r>
          </a:p>
        </p:txBody>
      </p:sp>
      <p:sp>
        <p:nvSpPr>
          <p:cNvPr id="54275" name="Content Placeholder 2"/>
          <p:cNvSpPr>
            <a:spLocks/>
          </p:cNvSpPr>
          <p:nvPr/>
        </p:nvSpPr>
        <p:spPr bwMode="auto">
          <a:xfrm>
            <a:off x="685800" y="1143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lvl="1" indent="-168275" eaLnBrk="0" fontAlgn="base" hangingPunct="0">
              <a:spcBef>
                <a:spcPct val="20000"/>
              </a:spcBef>
              <a:spcAft>
                <a:spcPct val="0"/>
              </a:spcAft>
              <a:buSzPct val="75000"/>
              <a:buFont typeface="Wingdings" pitchFamily="2" charset="2"/>
              <a:buChar char="§"/>
            </a:pPr>
            <a:r>
              <a:rPr lang="en-US" sz="1600">
                <a:solidFill>
                  <a:srgbClr val="000000"/>
                </a:solidFill>
                <a:latin typeface="Times New Roman" pitchFamily="18" charset="0"/>
              </a:rPr>
              <a:t>Microsoft</a:t>
            </a:r>
            <a:r>
              <a:rPr lang="en-US" sz="1600" b="1">
                <a:solidFill>
                  <a:srgbClr val="000000"/>
                </a:solidFill>
                <a:latin typeface="Times New Roman" pitchFamily="18" charset="0"/>
              </a:rPr>
              <a:t> </a:t>
            </a:r>
            <a:r>
              <a:rPr lang="en-US" sz="1600">
                <a:solidFill>
                  <a:srgbClr val="000000"/>
                </a:solidFill>
                <a:latin typeface="Times New Roman" pitchFamily="18" charset="0"/>
              </a:rPr>
              <a:t>Corporation</a:t>
            </a:r>
            <a:r>
              <a:rPr lang="en-US" sz="1600" b="1">
                <a:solidFill>
                  <a:srgbClr val="000000"/>
                </a:solidFill>
                <a:latin typeface="Times New Roman" pitchFamily="18" charset="0"/>
              </a:rPr>
              <a:t> </a:t>
            </a:r>
            <a:r>
              <a:rPr lang="en-US" sz="1600">
                <a:solidFill>
                  <a:srgbClr val="000000"/>
                </a:solidFill>
                <a:latin typeface="Times New Roman" pitchFamily="18" charset="0"/>
              </a:rPr>
              <a:t>is an American multinational corporation headquartered in Remond, Washington that develops, licenses and supports software products and services. It designs and sells hardware, and delivers online advertising to its customers.</a:t>
            </a:r>
            <a:endParaRPr lang="en-US" sz="1600">
              <a:solidFill>
                <a:srgbClr val="000000"/>
              </a:solidFill>
              <a:latin typeface="Times New Roman" pitchFamily="18" charset="0"/>
              <a:cs typeface="Times New Roman" pitchFamily="18" charset="0"/>
            </a:endParaRPr>
          </a:p>
          <a:p>
            <a:pPr marL="168275" indent="-168275" eaLnBrk="0" fontAlgn="base" hangingPunct="0">
              <a:spcBef>
                <a:spcPct val="20000"/>
              </a:spcBef>
              <a:spcAft>
                <a:spcPct val="0"/>
              </a:spcAft>
              <a:buSzPct val="75000"/>
              <a:buFont typeface="Wingdings" pitchFamily="2" charset="2"/>
              <a:buChar char="§"/>
            </a:pPr>
            <a:endParaRPr lang="en-US" sz="2400">
              <a:solidFill>
                <a:srgbClr val="000000"/>
              </a:solidFill>
            </a:endParaRPr>
          </a:p>
        </p:txBody>
      </p:sp>
      <p:graphicFrame>
        <p:nvGraphicFramePr>
          <p:cNvPr id="29700" name="Group 4"/>
          <p:cNvGraphicFramePr>
            <a:graphicFrameLocks noGrp="1"/>
          </p:cNvGraphicFramePr>
          <p:nvPr/>
        </p:nvGraphicFramePr>
        <p:xfrm>
          <a:off x="228600" y="2209800"/>
          <a:ext cx="3962400" cy="1449390"/>
        </p:xfrm>
        <a:graphic>
          <a:graphicData uri="http://schemas.openxmlformats.org/drawingml/2006/table">
            <a:tbl>
              <a:tblPr/>
              <a:tblGrid>
                <a:gridCol w="1673225">
                  <a:extLst>
                    <a:ext uri="{9D8B030D-6E8A-4147-A177-3AD203B41FA5}">
                      <a16:colId xmlns:a16="http://schemas.microsoft.com/office/drawing/2014/main" val="20000"/>
                    </a:ext>
                  </a:extLst>
                </a:gridCol>
                <a:gridCol w="1328738">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tblGrid>
              <a:tr h="3508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Value Criteria</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MSFT</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Industry</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P/S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3.2</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4</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P/BV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2.9</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4</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Dividends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2.6%</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0%</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Positive Free Cash Flow</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4292" name="TextBox 5"/>
          <p:cNvSpPr txBox="1">
            <a:spLocks noChangeArrowheads="1"/>
          </p:cNvSpPr>
          <p:nvPr/>
        </p:nvSpPr>
        <p:spPr bwMode="auto">
          <a:xfrm>
            <a:off x="4419600" y="2286000"/>
            <a:ext cx="4114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u="sng" dirty="0">
                <a:solidFill>
                  <a:srgbClr val="000000"/>
                </a:solidFill>
                <a:latin typeface="Georgia" pitchFamily="18" charset="0"/>
              </a:rPr>
              <a:t>Value Strategy Investment Rationale:</a:t>
            </a:r>
          </a:p>
          <a:p>
            <a:pPr eaLnBrk="1" fontAlgn="base" hangingPunct="1">
              <a:spcBef>
                <a:spcPct val="0"/>
              </a:spcBef>
              <a:spcAft>
                <a:spcPct val="0"/>
              </a:spcAft>
              <a:buFont typeface="Arial" pitchFamily="34" charset="0"/>
              <a:buChar char="•"/>
            </a:pPr>
            <a:endParaRPr lang="en-US" sz="1600" dirty="0">
              <a:solidFill>
                <a:srgbClr val="000000"/>
              </a:solidFill>
              <a:latin typeface="Georgia" pitchFamily="18" charset="0"/>
            </a:endParaRPr>
          </a:p>
          <a:p>
            <a:pPr lvl="1"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Strong profit margin of 23.3%, ROE of 27.51%, massive FCF of $23.62B</a:t>
            </a:r>
          </a:p>
          <a:p>
            <a:pPr lvl="1"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Regaining drive for innovation with user friendly Windows 8, Surface tablet, Windows phone, and search engine Bing</a:t>
            </a:r>
          </a:p>
          <a:p>
            <a:pPr lvl="2"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Purchased 350 shares at $31.20</a:t>
            </a:r>
          </a:p>
          <a:p>
            <a:pPr lvl="2"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Return of -9.41% since purchase on 9/19</a:t>
            </a:r>
          </a:p>
          <a:p>
            <a:pPr lvl="2" eaLnBrk="1" fontAlgn="base" hangingPunct="1">
              <a:spcBef>
                <a:spcPct val="0"/>
              </a:spcBef>
              <a:spcAft>
                <a:spcPct val="0"/>
              </a:spcAft>
              <a:buFont typeface="Arial" pitchFamily="34" charset="0"/>
              <a:buChar char="•"/>
            </a:pPr>
            <a:endParaRPr lang="en-US" sz="1600" dirty="0">
              <a:solidFill>
                <a:srgbClr val="000000"/>
              </a:solidFill>
              <a:latin typeface="Georgia" pitchFamily="18" charset="0"/>
            </a:endParaRPr>
          </a:p>
        </p:txBody>
      </p:sp>
      <p:pic>
        <p:nvPicPr>
          <p:cNvPr id="54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3810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 Box 22"/>
          <p:cNvSpPr txBox="1">
            <a:spLocks noChangeArrowheads="1"/>
          </p:cNvSpPr>
          <p:nvPr/>
        </p:nvSpPr>
        <p:spPr bwMode="auto">
          <a:xfrm>
            <a:off x="288925" y="6313488"/>
            <a:ext cx="263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fontAlgn="base">
              <a:spcBef>
                <a:spcPct val="0"/>
              </a:spcBef>
              <a:spcAft>
                <a:spcPct val="0"/>
              </a:spcAft>
              <a:defRPr/>
            </a:pPr>
            <a:r>
              <a:rPr lang="en-US" sz="1600">
                <a:solidFill>
                  <a:srgbClr val="000000"/>
                </a:solidFill>
                <a:latin typeface="Arial" charset="0"/>
              </a:rPr>
              <a:t>*Source: Thomson Reuters</a:t>
            </a:r>
            <a:endParaRPr lang="en-US" sz="2400">
              <a:solidFill>
                <a:srgbClr val="000000"/>
              </a:solidFill>
              <a:latin typeface="Arial" charset="0"/>
            </a:endParaRPr>
          </a:p>
        </p:txBody>
      </p:sp>
      <p:pic>
        <p:nvPicPr>
          <p:cNvPr id="54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648200"/>
            <a:ext cx="20574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254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1143000"/>
          </a:xfrm>
        </p:spPr>
        <p:txBody>
          <a:bodyPr/>
          <a:lstStyle/>
          <a:p>
            <a:r>
              <a:rPr lang="en-US" dirty="0"/>
              <a:t>Dollar General </a:t>
            </a:r>
          </a:p>
        </p:txBody>
      </p:sp>
      <p:sp>
        <p:nvSpPr>
          <p:cNvPr id="2" name="Date Placeholder 1"/>
          <p:cNvSpPr>
            <a:spLocks noGrp="1"/>
          </p:cNvSpPr>
          <p:nvPr>
            <p:ph type="dt" sz="half" idx="11"/>
          </p:nvPr>
        </p:nvSpPr>
        <p:spPr/>
        <p:txBody>
          <a:bodyPr/>
          <a:lstStyle/>
          <a:p>
            <a:pPr>
              <a:defRPr/>
            </a:pPr>
            <a:endParaRPr lang="en-US"/>
          </a:p>
          <a:p>
            <a:pPr>
              <a:defRPr/>
            </a:pPr>
            <a:endParaRPr lang="en-US"/>
          </a:p>
        </p:txBody>
      </p:sp>
      <p:sp>
        <p:nvSpPr>
          <p:cNvPr id="5" name="Content Placeholder 2"/>
          <p:cNvSpPr>
            <a:spLocks noGrp="1"/>
          </p:cNvSpPr>
          <p:nvPr>
            <p:ph idx="1"/>
          </p:nvPr>
        </p:nvSpPr>
        <p:spPr>
          <a:xfrm>
            <a:off x="457200" y="1066800"/>
            <a:ext cx="7772400" cy="3870325"/>
          </a:xfrm>
        </p:spPr>
        <p:txBody>
          <a:bodyPr/>
          <a:lstStyle/>
          <a:p>
            <a:r>
              <a:rPr lang="en-US" sz="1600" dirty="0"/>
              <a:t>Dollar General is a discount retailer with 9,961 stores located in the southern, southwestern, </a:t>
            </a:r>
            <a:r>
              <a:rPr lang="en-US" sz="1600" dirty="0" err="1"/>
              <a:t>midwestern</a:t>
            </a:r>
            <a:r>
              <a:rPr lang="en-US" sz="1600" dirty="0"/>
              <a:t> and eastern U.S. DG differentiates itself through </a:t>
            </a:r>
            <a:r>
              <a:rPr lang="ja-JP" altLang="en-US" sz="1600" dirty="0"/>
              <a:t>“</a:t>
            </a:r>
            <a:r>
              <a:rPr lang="en-US" altLang="ja-JP" sz="1600" dirty="0"/>
              <a:t>small-box</a:t>
            </a:r>
            <a:r>
              <a:rPr lang="ja-JP" altLang="en-US" sz="1600" dirty="0"/>
              <a:t>”</a:t>
            </a:r>
            <a:r>
              <a:rPr lang="en-US" altLang="ja-JP" sz="1600" dirty="0"/>
              <a:t> stores with inventory customized based on local consumer preferences. Its product selection includes consumables, seasonal, home products and apparel</a:t>
            </a:r>
          </a:p>
          <a:p>
            <a:pPr>
              <a:buFont typeface="Wingdings" pitchFamily="2" charset="2"/>
              <a:buNone/>
            </a:pPr>
            <a:endParaRPr lang="en-US" altLang="ja-JP" sz="1600" dirty="0"/>
          </a:p>
        </p:txBody>
      </p:sp>
      <p:sp>
        <p:nvSpPr>
          <p:cNvPr id="7" name="Content Placeholder 2"/>
          <p:cNvSpPr txBox="1">
            <a:spLocks/>
          </p:cNvSpPr>
          <p:nvPr/>
        </p:nvSpPr>
        <p:spPr bwMode="auto">
          <a:xfrm>
            <a:off x="4572000" y="2122487"/>
            <a:ext cx="41148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SzPct val="75000"/>
              <a:buFont typeface="Wingdings" pitchFamily="2" charset="2"/>
              <a:buNone/>
            </a:pPr>
            <a:endParaRPr lang="en-US" altLang="ja-JP" sz="1600" dirty="0">
              <a:latin typeface="Georgia" pitchFamily="18" charset="0"/>
            </a:endParaRPr>
          </a:p>
          <a:p>
            <a:pPr>
              <a:spcBef>
                <a:spcPct val="20000"/>
              </a:spcBef>
              <a:buSzPct val="75000"/>
              <a:buFont typeface="Wingdings" pitchFamily="2" charset="2"/>
              <a:buNone/>
            </a:pPr>
            <a:r>
              <a:rPr lang="en-US" sz="1600" dirty="0">
                <a:latin typeface="Georgia" pitchFamily="18" charset="0"/>
              </a:rPr>
              <a:t>Value: </a:t>
            </a:r>
          </a:p>
        </p:txBody>
      </p:sp>
      <p:sp>
        <p:nvSpPr>
          <p:cNvPr id="8" name="Content Placeholder 2"/>
          <p:cNvSpPr txBox="1">
            <a:spLocks/>
          </p:cNvSpPr>
          <p:nvPr/>
        </p:nvSpPr>
        <p:spPr bwMode="auto">
          <a:xfrm>
            <a:off x="762000" y="38100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8275" indent="-1682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SzPct val="75000"/>
              <a:buFont typeface="Wingdings" pitchFamily="2" charset="2"/>
              <a:buChar char="§"/>
            </a:pPr>
            <a:r>
              <a:rPr lang="en-US" sz="1600" dirty="0">
                <a:latin typeface="Georgia" pitchFamily="18" charset="0"/>
              </a:rPr>
              <a:t>Purchased 387 shares @ 51.79</a:t>
            </a:r>
          </a:p>
          <a:p>
            <a:pPr>
              <a:spcBef>
                <a:spcPct val="20000"/>
              </a:spcBef>
              <a:buSzPct val="75000"/>
              <a:buFont typeface="Wingdings" pitchFamily="2" charset="2"/>
              <a:buChar char="§"/>
            </a:pPr>
            <a:r>
              <a:rPr lang="en-US" sz="1600" dirty="0">
                <a:latin typeface="Georgia" pitchFamily="18" charset="0"/>
              </a:rPr>
              <a:t>Return of (.041)%, ($3.64) since investment on October 3, 2012</a:t>
            </a:r>
          </a:p>
          <a:p>
            <a:pPr>
              <a:spcBef>
                <a:spcPct val="20000"/>
              </a:spcBef>
              <a:buSzPct val="75000"/>
              <a:buFont typeface="Wingdings" pitchFamily="2" charset="2"/>
              <a:buChar char="§"/>
            </a:pPr>
            <a:r>
              <a:rPr lang="en-US" sz="1600" dirty="0">
                <a:latin typeface="Georgia" pitchFamily="18" charset="0"/>
              </a:rPr>
              <a:t>Viewed as a hedge against a market downturn – DG</a:t>
            </a:r>
            <a:r>
              <a:rPr lang="ja-JP" altLang="en-US" sz="1600" dirty="0">
                <a:latin typeface="Georgia" pitchFamily="18" charset="0"/>
              </a:rPr>
              <a:t>’</a:t>
            </a:r>
            <a:r>
              <a:rPr lang="en-US" altLang="ja-JP" sz="1600" dirty="0">
                <a:latin typeface="Georgia" pitchFamily="18" charset="0"/>
              </a:rPr>
              <a:t>s beta is 0.05 and has a relatively stable price history</a:t>
            </a:r>
          </a:p>
          <a:p>
            <a:pPr>
              <a:spcBef>
                <a:spcPct val="20000"/>
              </a:spcBef>
              <a:buSzPct val="75000"/>
              <a:buFont typeface="Wingdings" pitchFamily="2" charset="2"/>
              <a:buChar char="§"/>
            </a:pPr>
            <a:endParaRPr lang="en-US" dirty="0">
              <a:latin typeface="Georgia" pitchFamily="18" charset="0"/>
            </a:endParaRPr>
          </a:p>
        </p:txBody>
      </p:sp>
    </p:spTree>
    <p:extLst>
      <p:ext uri="{BB962C8B-B14F-4D97-AF65-F5344CB8AC3E}">
        <p14:creationId xmlns:p14="http://schemas.microsoft.com/office/powerpoint/2010/main" val="1261503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914400" y="1311275"/>
            <a:ext cx="7772400" cy="3870325"/>
          </a:xfrm>
        </p:spPr>
        <p:txBody>
          <a:bodyPr/>
          <a:lstStyle/>
          <a:p>
            <a:r>
              <a:rPr lang="en-US" sz="1600"/>
              <a:t>Coach is a leather goods company that designs, produces, and markets fine accessories for men and women. Its products include women</a:t>
            </a:r>
            <a:r>
              <a:rPr lang="ja-JP" altLang="en-US" sz="1600"/>
              <a:t>’</a:t>
            </a:r>
            <a:r>
              <a:rPr lang="en-US" altLang="ja-JP" sz="1600"/>
              <a:t>s and men</a:t>
            </a:r>
            <a:r>
              <a:rPr lang="ja-JP" altLang="en-US" sz="1600"/>
              <a:t>’</a:t>
            </a:r>
            <a:r>
              <a:rPr lang="en-US" altLang="ja-JP" sz="1600"/>
              <a:t>s bags, accessories, business cases, footwear, wearables, jewelry, sunwear, travel bags, watches and fragrance</a:t>
            </a:r>
          </a:p>
          <a:p>
            <a:pPr lvl="1"/>
            <a:r>
              <a:rPr lang="en-US" sz="1200"/>
              <a:t>Strategically  prices goods to capture middle market between designer luxury goods and low cost goods</a:t>
            </a:r>
          </a:p>
          <a:p>
            <a:pPr lvl="1">
              <a:buFont typeface="Wingdings" pitchFamily="2" charset="2"/>
              <a:buNone/>
            </a:pPr>
            <a:endParaRPr lang="en-US" sz="1200"/>
          </a:p>
          <a:p>
            <a:pPr>
              <a:buFont typeface="Wingdings" pitchFamily="2" charset="2"/>
              <a:buNone/>
            </a:pPr>
            <a:r>
              <a:rPr lang="en-US" sz="1600"/>
              <a:t>   </a:t>
            </a:r>
            <a:r>
              <a:rPr lang="en-US" sz="1600" u="sng"/>
              <a:t>Growth Strategy Investment Rationale:</a:t>
            </a:r>
            <a:endParaRPr lang="en-US" sz="1600"/>
          </a:p>
          <a:p>
            <a:r>
              <a:rPr lang="en-US" sz="1600"/>
              <a:t>Growth opportunities in Asia – already has distribution network in: South Korea, Taiwan, Malaysia, Hong Kong, Japan, China, Indonesia and India</a:t>
            </a:r>
          </a:p>
          <a:p>
            <a:r>
              <a:rPr lang="en-US" sz="1600"/>
              <a:t>Demonstrated earnings power with a Trailing 5-yr EPS of 15.9%</a:t>
            </a:r>
          </a:p>
          <a:p>
            <a:r>
              <a:rPr lang="en-US" sz="1600"/>
              <a:t>Revenue projected to grow 10.4% by next year</a:t>
            </a:r>
          </a:p>
          <a:p>
            <a:endParaRPr lang="en-US" sz="1600"/>
          </a:p>
          <a:p>
            <a:endParaRPr lang="en-US"/>
          </a:p>
        </p:txBody>
      </p:sp>
      <p:sp>
        <p:nvSpPr>
          <p:cNvPr id="36867"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800">
              <a:solidFill>
                <a:srgbClr val="EDE3BD"/>
              </a:solidFill>
              <a:latin typeface="Georgia" pitchFamily="18" charset="0"/>
            </a:endParaRPr>
          </a:p>
          <a:p>
            <a:endParaRPr lang="en-US" sz="800">
              <a:solidFill>
                <a:srgbClr val="EDE3BD"/>
              </a:solidFill>
              <a:latin typeface="Georgia" pitchFamily="18" charset="0"/>
            </a:endParaRPr>
          </a:p>
        </p:txBody>
      </p:sp>
      <p:graphicFrame>
        <p:nvGraphicFramePr>
          <p:cNvPr id="6" name="Table 5"/>
          <p:cNvGraphicFramePr>
            <a:graphicFrameLocks noGrp="1"/>
          </p:cNvGraphicFramePr>
          <p:nvPr/>
        </p:nvGraphicFramePr>
        <p:xfrm>
          <a:off x="4267200" y="4495800"/>
          <a:ext cx="4206875" cy="1095375"/>
        </p:xfrm>
        <a:graphic>
          <a:graphicData uri="http://schemas.openxmlformats.org/drawingml/2006/table">
            <a:tbl>
              <a:tblPr/>
              <a:tblGrid>
                <a:gridCol w="1052513">
                  <a:extLst>
                    <a:ext uri="{9D8B030D-6E8A-4147-A177-3AD203B41FA5}">
                      <a16:colId xmlns:a16="http://schemas.microsoft.com/office/drawing/2014/main" val="20000"/>
                    </a:ext>
                  </a:extLst>
                </a:gridCol>
                <a:gridCol w="1050925">
                  <a:extLst>
                    <a:ext uri="{9D8B030D-6E8A-4147-A177-3AD203B41FA5}">
                      <a16:colId xmlns:a16="http://schemas.microsoft.com/office/drawing/2014/main" val="20001"/>
                    </a:ext>
                  </a:extLst>
                </a:gridCol>
                <a:gridCol w="1052512">
                  <a:extLst>
                    <a:ext uri="{9D8B030D-6E8A-4147-A177-3AD203B41FA5}">
                      <a16:colId xmlns:a16="http://schemas.microsoft.com/office/drawing/2014/main" val="20002"/>
                    </a:ext>
                  </a:extLst>
                </a:gridCol>
                <a:gridCol w="1050925">
                  <a:extLst>
                    <a:ext uri="{9D8B030D-6E8A-4147-A177-3AD203B41FA5}">
                      <a16:colId xmlns:a16="http://schemas.microsoft.com/office/drawing/2014/main" val="20003"/>
                    </a:ext>
                  </a:extLst>
                </a:gridCol>
              </a:tblGrid>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Growth Criteria </a:t>
                      </a:r>
                    </a:p>
                  </a:txBody>
                  <a:tcPr marL="12702" marR="12702" marT="1270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SAP Required</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Industry</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COH</a:t>
                      </a:r>
                    </a:p>
                  </a:txBody>
                  <a:tcPr marL="12702" marR="12702" marT="12708"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Revenue growth</a:t>
                      </a:r>
                    </a:p>
                  </a:txBody>
                  <a:tcPr marL="12702" marR="12702" marT="1270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Industry </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2.40%</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13.80%</a:t>
                      </a:r>
                    </a:p>
                  </a:txBody>
                  <a:tcPr marL="12702" marR="12702" marT="12708"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Earnings</a:t>
                      </a:r>
                    </a:p>
                  </a:txBody>
                  <a:tcPr marL="12702" marR="12702" marT="1270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Strong 5 yr CAGR</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8.50%</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12.80%</a:t>
                      </a:r>
                    </a:p>
                  </a:txBody>
                  <a:tcPr marL="12702" marR="12702" marT="12708"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ROE</a:t>
                      </a:r>
                    </a:p>
                  </a:txBody>
                  <a:tcPr marL="12702" marR="12702" marT="1270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&gt; 15%</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15.00%</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54.86%</a:t>
                      </a:r>
                    </a:p>
                  </a:txBody>
                  <a:tcPr marL="12702" marR="12702" marT="12708"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PEG</a:t>
                      </a:r>
                    </a:p>
                  </a:txBody>
                  <a:tcPr marL="12702" marR="12702" marT="1270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&lt; 1.2</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1.2</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1.03</a:t>
                      </a:r>
                    </a:p>
                  </a:txBody>
                  <a:tcPr marL="12702" marR="12702" marT="12708"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905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Debt/Equity</a:t>
                      </a:r>
                    </a:p>
                  </a:txBody>
                  <a:tcPr marL="12702" marR="12702" marT="1270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&lt; 1.5</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1.5</a:t>
                      </a:r>
                    </a:p>
                  </a:txBody>
                  <a:tcPr marL="12702" marR="12702" marT="1270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0.01</a:t>
                      </a:r>
                    </a:p>
                  </a:txBody>
                  <a:tcPr marL="12702" marR="12702" marT="12708"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36905" name="Title 1"/>
          <p:cNvSpPr>
            <a:spLocks noGrp="1"/>
          </p:cNvSpPr>
          <p:nvPr>
            <p:ph type="title"/>
          </p:nvPr>
        </p:nvSpPr>
        <p:spPr>
          <a:xfrm>
            <a:off x="0" y="228600"/>
            <a:ext cx="9144000" cy="1143000"/>
          </a:xfrm>
        </p:spPr>
        <p:txBody>
          <a:bodyPr/>
          <a:lstStyle/>
          <a:p>
            <a:r>
              <a:rPr lang="en-US"/>
              <a:t>	Coach, Inc</a:t>
            </a:r>
          </a:p>
        </p:txBody>
      </p:sp>
      <p:sp>
        <p:nvSpPr>
          <p:cNvPr id="36906" name="Content Placeholder 2"/>
          <p:cNvSpPr txBox="1">
            <a:spLocks/>
          </p:cNvSpPr>
          <p:nvPr/>
        </p:nvSpPr>
        <p:spPr bwMode="auto">
          <a:xfrm>
            <a:off x="1371600" y="44196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8275" indent="-1682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20000"/>
              </a:spcBef>
              <a:spcAft>
                <a:spcPct val="0"/>
              </a:spcAft>
              <a:buSzPct val="75000"/>
              <a:buFont typeface="Wingdings" pitchFamily="2" charset="2"/>
              <a:buChar char="§"/>
            </a:pPr>
            <a:r>
              <a:rPr lang="en-US" sz="1600" dirty="0">
                <a:solidFill>
                  <a:srgbClr val="000000"/>
                </a:solidFill>
                <a:latin typeface="Georgia" pitchFamily="18" charset="0"/>
              </a:rPr>
              <a:t>Purchased 250 shares @ 57.90</a:t>
            </a:r>
          </a:p>
          <a:p>
            <a:pPr fontAlgn="base">
              <a:spcBef>
                <a:spcPct val="20000"/>
              </a:spcBef>
              <a:spcAft>
                <a:spcPct val="0"/>
              </a:spcAft>
              <a:buSzPct val="75000"/>
              <a:buFont typeface="Wingdings" pitchFamily="2" charset="2"/>
              <a:buChar char="§"/>
            </a:pPr>
            <a:r>
              <a:rPr lang="en-US" sz="1600" dirty="0">
                <a:solidFill>
                  <a:srgbClr val="000000"/>
                </a:solidFill>
                <a:latin typeface="Georgia" pitchFamily="18" charset="0"/>
              </a:rPr>
              <a:t>Return of -15.14% since investment on November 2, 2012</a:t>
            </a:r>
          </a:p>
          <a:p>
            <a:pPr fontAlgn="base">
              <a:spcBef>
                <a:spcPct val="20000"/>
              </a:spcBef>
              <a:spcAft>
                <a:spcPct val="0"/>
              </a:spcAft>
              <a:buSzPct val="75000"/>
              <a:buFont typeface="Wingdings" pitchFamily="2" charset="2"/>
              <a:buChar char="§"/>
            </a:pPr>
            <a:endParaRPr lang="en-US" dirty="0">
              <a:solidFill>
                <a:srgbClr val="000000"/>
              </a:solidFill>
              <a:latin typeface="Georgia" pitchFamily="18" charset="0"/>
            </a:endParaRPr>
          </a:p>
        </p:txBody>
      </p:sp>
    </p:spTree>
    <p:extLst>
      <p:ext uri="{BB962C8B-B14F-4D97-AF65-F5344CB8AC3E}">
        <p14:creationId xmlns:p14="http://schemas.microsoft.com/office/powerpoint/2010/main" val="155249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49665" y="314811"/>
            <a:ext cx="9144000" cy="1143000"/>
          </a:xfrm>
        </p:spPr>
        <p:txBody>
          <a:bodyPr/>
          <a:lstStyle/>
          <a:p>
            <a:r>
              <a:rPr lang="en-US" dirty="0"/>
              <a:t>	U.S. Economic Outlook</a:t>
            </a:r>
          </a:p>
        </p:txBody>
      </p:sp>
      <p:sp>
        <p:nvSpPr>
          <p:cNvPr id="6147" name="Content Placeholder 2"/>
          <p:cNvSpPr>
            <a:spLocks noGrp="1"/>
          </p:cNvSpPr>
          <p:nvPr>
            <p:ph idx="1"/>
          </p:nvPr>
        </p:nvSpPr>
        <p:spPr>
          <a:xfrm>
            <a:off x="914400" y="1676400"/>
            <a:ext cx="7543800" cy="4572000"/>
          </a:xfrm>
        </p:spPr>
        <p:txBody>
          <a:bodyPr/>
          <a:lstStyle/>
          <a:p>
            <a:r>
              <a:rPr lang="en-US" sz="1800" dirty="0"/>
              <a:t>Federal Reserve trimmed its 2013 and 2014 economic growth forecasts for the U.S. economy. New revised growth rate is 2.3-2.8 percent for 2013 and 2.9-3.4 per cent in 2014.</a:t>
            </a:r>
          </a:p>
          <a:p>
            <a:r>
              <a:rPr lang="en-US" sz="1800" dirty="0"/>
              <a:t>The fed will hold its ultra-low benchmark interest rate of 0-0.25 per cent and its quantitative easing program of $85 billion a month in bond purchases aimed at holding down long-term interest rates.</a:t>
            </a:r>
          </a:p>
          <a:p>
            <a:r>
              <a:rPr lang="en-US" sz="1800" dirty="0"/>
              <a:t>The unemployment rate is expected to drop to between 7.3% and 7.5% for 2013. That’s down from a previous range of 7.4 percent to 7.7 percent.</a:t>
            </a:r>
          </a:p>
          <a:p>
            <a:r>
              <a:rPr lang="en-US" sz="1800" dirty="0"/>
              <a:t>Consumer Confidence in the United States increased to 69.60 in February of 2013 from 58.40 in January of 2013. Largely due to the falling unemployment rate.</a:t>
            </a:r>
          </a:p>
          <a:p>
            <a:r>
              <a:rPr lang="en-US" sz="1800" dirty="0"/>
              <a:t>Inflation is projected to be 2.5 percent between one and two years ahead.</a:t>
            </a:r>
            <a:endParaRPr lang="en-US" dirty="0"/>
          </a:p>
        </p:txBody>
      </p:sp>
      <p:sp>
        <p:nvSpPr>
          <p:cNvPr id="6148" name="Date Placeholder 3"/>
          <p:cNvSpPr>
            <a:spLocks noGrp="1"/>
          </p:cNvSpPr>
          <p:nvPr>
            <p:ph type="dt" sz="quarter" idx="11"/>
          </p:nvPr>
        </p:nvSpPr>
        <p:spPr>
          <a:xfrm>
            <a:off x="76200" y="6248400"/>
            <a:ext cx="2667000" cy="334963"/>
          </a:xfrm>
          <a:noFill/>
        </p:spPr>
        <p:txBody>
          <a:bodyPr/>
          <a:lstStyle/>
          <a:p>
            <a:endParaRPr lang="en-US" sz="1200">
              <a:solidFill>
                <a:srgbClr val="FF0000"/>
              </a:solidFill>
            </a:endParaRPr>
          </a:p>
          <a:p>
            <a:pPr algn="l"/>
            <a:r>
              <a:rPr lang="en-US" sz="900">
                <a:solidFill>
                  <a:srgbClr val="FFFFFF"/>
                </a:solidFill>
              </a:rPr>
              <a:t>Source: Thomson Reuters, Bloomberg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Johnson &amp; Johnson </a:t>
            </a:r>
          </a:p>
        </p:txBody>
      </p:sp>
      <p:sp>
        <p:nvSpPr>
          <p:cNvPr id="4" name="Date Placeholder 3"/>
          <p:cNvSpPr>
            <a:spLocks noGrp="1"/>
          </p:cNvSpPr>
          <p:nvPr>
            <p:ph type="dt" sz="half" idx="11"/>
          </p:nvPr>
        </p:nvSpPr>
        <p:spPr/>
        <p:txBody>
          <a:bodyPr/>
          <a:lstStyle/>
          <a:p>
            <a:pPr>
              <a:defRPr/>
            </a:pPr>
            <a:endParaRPr lang="en-US"/>
          </a:p>
          <a:p>
            <a:pPr>
              <a:defRPr/>
            </a:pPr>
            <a:endParaRPr lang="en-US"/>
          </a:p>
        </p:txBody>
      </p:sp>
      <p:sp>
        <p:nvSpPr>
          <p:cNvPr id="5" name="Content Placeholder 2"/>
          <p:cNvSpPr>
            <a:spLocks noGrp="1"/>
          </p:cNvSpPr>
          <p:nvPr>
            <p:ph idx="1"/>
          </p:nvPr>
        </p:nvSpPr>
        <p:spPr/>
        <p:txBody>
          <a:bodyPr/>
          <a:lstStyle/>
          <a:p>
            <a:r>
              <a:rPr lang="en-US" sz="1600" dirty="0">
                <a:cs typeface="Times New Roman" pitchFamily="18" charset="0"/>
              </a:rPr>
              <a:t>Johnson &amp; Johnson is the world</a:t>
            </a:r>
            <a:r>
              <a:rPr lang="en-US" altLang="en-US" sz="1600" dirty="0">
                <a:cs typeface="Times New Roman" pitchFamily="18" charset="0"/>
              </a:rPr>
              <a:t>’</a:t>
            </a:r>
            <a:r>
              <a:rPr lang="en-US" sz="1600" dirty="0">
                <a:cs typeface="Times New Roman" pitchFamily="18" charset="0"/>
              </a:rPr>
              <a:t>s largest health-care company, headquartered in New Brunswick, NJ. The company is engaged in the research and development, manufacture and sale of a range of products in the healthcare field. The company operates in three segments: Consumer, Pharmaceutical, and Medical Devices and Diagnostics.</a:t>
            </a:r>
            <a:endParaRPr lang="en-US" sz="1600" dirty="0"/>
          </a:p>
        </p:txBody>
      </p:sp>
      <p:sp>
        <p:nvSpPr>
          <p:cNvPr id="6" name="TextBox 7"/>
          <p:cNvSpPr txBox="1">
            <a:spLocks noChangeArrowheads="1"/>
          </p:cNvSpPr>
          <p:nvPr/>
        </p:nvSpPr>
        <p:spPr bwMode="auto">
          <a:xfrm>
            <a:off x="5029200" y="5105400"/>
            <a:ext cx="365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Arial" pitchFamily="34" charset="0"/>
              <a:buChar char="•"/>
            </a:pPr>
            <a:r>
              <a:rPr lang="en-US" sz="1600" dirty="0">
                <a:solidFill>
                  <a:srgbClr val="000000"/>
                </a:solidFill>
              </a:rPr>
              <a:t>Purchased 216 shares at $68.75</a:t>
            </a:r>
          </a:p>
          <a:p>
            <a:pPr lvl="1" eaLnBrk="1" hangingPunct="1">
              <a:buFont typeface="Arial" pitchFamily="34" charset="0"/>
              <a:buChar char="•"/>
            </a:pPr>
            <a:r>
              <a:rPr lang="en-US" sz="1600" dirty="0">
                <a:solidFill>
                  <a:srgbClr val="000000"/>
                </a:solidFill>
              </a:rPr>
              <a:t>Return of 1.82% since investment on 11/16/12</a:t>
            </a:r>
          </a:p>
        </p:txBody>
      </p:sp>
    </p:spTree>
    <p:extLst>
      <p:ext uri="{BB962C8B-B14F-4D97-AF65-F5344CB8AC3E}">
        <p14:creationId xmlns:p14="http://schemas.microsoft.com/office/powerpoint/2010/main" val="199823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ThermoFisher Scientific</a:t>
            </a:r>
          </a:p>
        </p:txBody>
      </p:sp>
      <p:sp>
        <p:nvSpPr>
          <p:cNvPr id="50179" name="Content Placeholder 2"/>
          <p:cNvSpPr>
            <a:spLocks noGrp="1"/>
          </p:cNvSpPr>
          <p:nvPr>
            <p:ph idx="1"/>
          </p:nvPr>
        </p:nvSpPr>
        <p:spPr>
          <a:xfrm>
            <a:off x="685800" y="1981200"/>
            <a:ext cx="7772400" cy="1143000"/>
          </a:xfrm>
        </p:spPr>
        <p:txBody>
          <a:bodyPr/>
          <a:lstStyle/>
          <a:p>
            <a:pPr marL="168275" lvl="1" indent="-168275"/>
            <a:r>
              <a:rPr lang="en-US" sz="1600">
                <a:latin typeface="Times New Roman" pitchFamily="18" charset="0"/>
                <a:cs typeface="Times New Roman" pitchFamily="18" charset="0"/>
              </a:rPr>
              <a:t>Thermo Fisher is a health care company that was founded in 1956. The company is a provider of many analytical equipment products. They have analytical technologies, specialty diagnostics and laboratory product segments within the business.</a:t>
            </a:r>
          </a:p>
          <a:p>
            <a:endParaRPr lang="en-US"/>
          </a:p>
        </p:txBody>
      </p:sp>
      <p:sp>
        <p:nvSpPr>
          <p:cNvPr id="50180"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800">
              <a:solidFill>
                <a:srgbClr val="EDE3BD"/>
              </a:solidFill>
              <a:latin typeface="Georgia" pitchFamily="18" charset="0"/>
            </a:endParaRPr>
          </a:p>
          <a:p>
            <a:endParaRPr lang="en-US" sz="800">
              <a:solidFill>
                <a:srgbClr val="EDE3BD"/>
              </a:solidFill>
              <a:latin typeface="Georgia" pitchFamily="18" charset="0"/>
            </a:endParaRPr>
          </a:p>
        </p:txBody>
      </p:sp>
      <p:sp>
        <p:nvSpPr>
          <p:cNvPr id="6" name="TextBox 5"/>
          <p:cNvSpPr txBox="1"/>
          <p:nvPr/>
        </p:nvSpPr>
        <p:spPr>
          <a:xfrm>
            <a:off x="4267200" y="2971800"/>
            <a:ext cx="4419600" cy="2585323"/>
          </a:xfrm>
          <a:prstGeom prst="rect">
            <a:avLst/>
          </a:prstGeom>
          <a:noFill/>
        </p:spPr>
        <p:txBody>
          <a:bodyPr>
            <a:spAutoFit/>
          </a:bodyPr>
          <a:lstStyle/>
          <a:p>
            <a:pPr fontAlgn="base">
              <a:spcBef>
                <a:spcPct val="0"/>
              </a:spcBef>
              <a:spcAft>
                <a:spcPct val="0"/>
              </a:spcAft>
              <a:defRPr/>
            </a:pPr>
            <a:r>
              <a:rPr lang="en-US" u="sng" dirty="0">
                <a:solidFill>
                  <a:srgbClr val="000000"/>
                </a:solidFill>
              </a:rPr>
              <a:t>Value Strategy Investment Rationale:</a:t>
            </a:r>
          </a:p>
          <a:p>
            <a:pPr marL="285750" indent="-285750" fontAlgn="base">
              <a:spcBef>
                <a:spcPct val="0"/>
              </a:spcBef>
              <a:spcAft>
                <a:spcPct val="0"/>
              </a:spcAft>
              <a:buFont typeface="Arial"/>
              <a:buChar char="•"/>
              <a:defRPr/>
            </a:pPr>
            <a:r>
              <a:rPr lang="en-US" sz="1600" dirty="0">
                <a:solidFill>
                  <a:srgbClr val="000000"/>
                </a:solidFill>
              </a:rPr>
              <a:t>Acquisition of One Lambda expected to earn $.09-$.11 per share through 2013</a:t>
            </a:r>
          </a:p>
          <a:p>
            <a:pPr marL="285750" indent="-285750" fontAlgn="base">
              <a:spcBef>
                <a:spcPct val="0"/>
              </a:spcBef>
              <a:spcAft>
                <a:spcPct val="0"/>
              </a:spcAft>
              <a:buFont typeface="Arial"/>
              <a:buChar char="•"/>
              <a:defRPr/>
            </a:pPr>
            <a:r>
              <a:rPr lang="en-US" sz="1600" dirty="0">
                <a:solidFill>
                  <a:srgbClr val="000000"/>
                </a:solidFill>
              </a:rPr>
              <a:t>In comparison to the industry, TMO is trading at a significant discount in terms of Trailing PE, Forward PE, and Forward PEG</a:t>
            </a:r>
          </a:p>
          <a:p>
            <a:pPr marL="285750" indent="-285750" fontAlgn="base">
              <a:spcBef>
                <a:spcPct val="0"/>
              </a:spcBef>
              <a:spcAft>
                <a:spcPct val="0"/>
              </a:spcAft>
              <a:buFont typeface="Arial"/>
              <a:buChar char="•"/>
              <a:defRPr/>
            </a:pPr>
            <a:endParaRPr lang="en-US" sz="1600" dirty="0">
              <a:solidFill>
                <a:srgbClr val="000000"/>
              </a:solidFill>
            </a:endParaRPr>
          </a:p>
          <a:p>
            <a:pPr marL="742950" lvl="1" indent="-285750" fontAlgn="base">
              <a:spcBef>
                <a:spcPct val="0"/>
              </a:spcBef>
              <a:spcAft>
                <a:spcPct val="0"/>
              </a:spcAft>
              <a:buFont typeface="Arial"/>
              <a:buChar char="•"/>
              <a:defRPr/>
            </a:pPr>
            <a:r>
              <a:rPr lang="en-US" sz="1600" dirty="0">
                <a:solidFill>
                  <a:srgbClr val="000000"/>
                </a:solidFill>
              </a:rPr>
              <a:t>Purchased 240 shares at $60.87</a:t>
            </a:r>
          </a:p>
          <a:p>
            <a:pPr marL="742950" lvl="1" indent="-285750" fontAlgn="base">
              <a:spcBef>
                <a:spcPct val="0"/>
              </a:spcBef>
              <a:spcAft>
                <a:spcPct val="0"/>
              </a:spcAft>
              <a:buFont typeface="Arial"/>
              <a:buChar char="•"/>
              <a:defRPr/>
            </a:pPr>
            <a:r>
              <a:rPr lang="en-US" sz="1600" dirty="0">
                <a:solidFill>
                  <a:srgbClr val="000000"/>
                </a:solidFill>
              </a:rPr>
              <a:t>Return of 23.65% since investment on 3/26/13</a:t>
            </a:r>
          </a:p>
        </p:txBody>
      </p:sp>
      <p:pic>
        <p:nvPicPr>
          <p:cNvPr id="501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62600"/>
            <a:ext cx="6553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152400" y="3200400"/>
          <a:ext cx="3962400" cy="1371600"/>
        </p:xfrm>
        <a:graphic>
          <a:graphicData uri="http://schemas.openxmlformats.org/drawingml/2006/table">
            <a:tbl>
              <a:tblPr/>
              <a:tblGrid>
                <a:gridCol w="1672709">
                  <a:extLst>
                    <a:ext uri="{9D8B030D-6E8A-4147-A177-3AD203B41FA5}">
                      <a16:colId xmlns:a16="http://schemas.microsoft.com/office/drawing/2014/main" val="20000"/>
                    </a:ext>
                  </a:extLst>
                </a:gridCol>
                <a:gridCol w="1329940">
                  <a:extLst>
                    <a:ext uri="{9D8B030D-6E8A-4147-A177-3AD203B41FA5}">
                      <a16:colId xmlns:a16="http://schemas.microsoft.com/office/drawing/2014/main" val="20001"/>
                    </a:ext>
                  </a:extLst>
                </a:gridCol>
                <a:gridCol w="959751">
                  <a:extLst>
                    <a:ext uri="{9D8B030D-6E8A-4147-A177-3AD203B41FA5}">
                      <a16:colId xmlns:a16="http://schemas.microsoft.com/office/drawing/2014/main" val="20002"/>
                    </a:ext>
                  </a:extLst>
                </a:gridCol>
              </a:tblGrid>
              <a:tr h="274320">
                <a:tc>
                  <a:txBody>
                    <a:bodyPr/>
                    <a:lstStyle/>
                    <a:p>
                      <a:pPr algn="l" fontAlgn="b"/>
                      <a:r>
                        <a:rPr lang="en-US" sz="1200" b="1" i="0" u="none" strike="noStrike">
                          <a:solidFill>
                            <a:srgbClr val="000000"/>
                          </a:solidFill>
                          <a:effectLst/>
                          <a:latin typeface="Calibri"/>
                        </a:rPr>
                        <a:t>Value Criteria</a:t>
                      </a: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TMO</a:t>
                      </a: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Industry</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274320">
                <a:tc>
                  <a:txBody>
                    <a:bodyPr/>
                    <a:lstStyle/>
                    <a:p>
                      <a:pPr algn="l" fontAlgn="b"/>
                      <a:r>
                        <a:rPr lang="en-US" sz="1200" b="0" i="0" u="none" strike="noStrike">
                          <a:solidFill>
                            <a:srgbClr val="000000"/>
                          </a:solidFill>
                          <a:effectLst/>
                          <a:latin typeface="Calibri"/>
                        </a:rPr>
                        <a:t>P/S &lt;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1.8</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274320">
                <a:tc>
                  <a:txBody>
                    <a:bodyPr/>
                    <a:lstStyle/>
                    <a:p>
                      <a:pPr algn="l" fontAlgn="b"/>
                      <a:r>
                        <a:rPr lang="en-US" sz="1200" b="0" i="0" u="none" strike="noStrike">
                          <a:solidFill>
                            <a:srgbClr val="000000"/>
                          </a:solidFill>
                          <a:effectLst/>
                          <a:latin typeface="Calibri"/>
                        </a:rPr>
                        <a:t>P/BV &lt;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1.5</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3</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274320">
                <a:tc>
                  <a:txBody>
                    <a:bodyPr/>
                    <a:lstStyle/>
                    <a:p>
                      <a:pPr algn="l" fontAlgn="b"/>
                      <a:r>
                        <a:rPr lang="en-US" sz="1200" b="0" i="0" u="none" strike="noStrike">
                          <a:solidFill>
                            <a:srgbClr val="000000"/>
                          </a:solidFill>
                          <a:effectLst/>
                          <a:latin typeface="Calibri"/>
                        </a:rPr>
                        <a:t>Dividends &gt; Industry</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274320">
                <a:tc>
                  <a:txBody>
                    <a:bodyPr/>
                    <a:lstStyle/>
                    <a:p>
                      <a:pPr algn="l" fontAlgn="b"/>
                      <a:r>
                        <a:rPr lang="en-US" sz="1200" b="0" i="0" u="none" strike="noStrike">
                          <a:solidFill>
                            <a:srgbClr val="000000"/>
                          </a:solidFill>
                          <a:effectLst/>
                          <a:latin typeface="Calibri"/>
                        </a:rPr>
                        <a:t>Positive Free Cash Flow</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1,613,000,000</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80677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a:t>ConAgra </a:t>
            </a:r>
          </a:p>
        </p:txBody>
      </p:sp>
      <p:sp>
        <p:nvSpPr>
          <p:cNvPr id="4" name="Date Placeholder 3"/>
          <p:cNvSpPr>
            <a:spLocks noGrp="1"/>
          </p:cNvSpPr>
          <p:nvPr>
            <p:ph type="dt" sz="half" idx="11"/>
          </p:nvPr>
        </p:nvSpPr>
        <p:spPr/>
        <p:txBody>
          <a:bodyPr/>
          <a:lstStyle/>
          <a:p>
            <a:pPr>
              <a:defRPr/>
            </a:pPr>
            <a:endParaRPr lang="en-US"/>
          </a:p>
          <a:p>
            <a:pPr>
              <a:defRPr/>
            </a:pPr>
            <a:endParaRPr lang="en-US"/>
          </a:p>
        </p:txBody>
      </p:sp>
      <p:sp>
        <p:nvSpPr>
          <p:cNvPr id="6" name="Rectangle 5"/>
          <p:cNvSpPr/>
          <p:nvPr/>
        </p:nvSpPr>
        <p:spPr>
          <a:xfrm>
            <a:off x="533400" y="838200"/>
            <a:ext cx="8229600" cy="738664"/>
          </a:xfrm>
          <a:prstGeom prst="rect">
            <a:avLst/>
          </a:prstGeom>
        </p:spPr>
        <p:txBody>
          <a:bodyPr wrap="square">
            <a:spAutoFit/>
          </a:bodyPr>
          <a:lstStyle/>
          <a:p>
            <a:pPr marL="168275" indent="-168275" eaLnBrk="0" hangingPunct="0">
              <a:spcBef>
                <a:spcPct val="20000"/>
              </a:spcBef>
              <a:buSzPct val="75000"/>
              <a:buFont typeface="Wingdings" pitchFamily="2" charset="2"/>
              <a:buChar char="§"/>
            </a:pPr>
            <a:r>
              <a:rPr lang="en-US" sz="1400" dirty="0">
                <a:latin typeface="Times New Roman" pitchFamily="18" charset="0"/>
              </a:rPr>
              <a:t>Nebraska Consolidated Mills formed in 1919 and became ConAgra in 1971. They began purchasing over 100 prepared food brands starting in 1980 and their products are currently in 97% of American households. Their consumer products consist of commercial foods and consumer products.</a:t>
            </a:r>
            <a:r>
              <a:rPr lang="en-US" sz="1400" dirty="0">
                <a:latin typeface="Georgia" pitchFamily="18" charset="0"/>
              </a:rPr>
              <a:t>  </a:t>
            </a:r>
          </a:p>
        </p:txBody>
      </p:sp>
      <p:sp>
        <p:nvSpPr>
          <p:cNvPr id="7" name="TextBox 5"/>
          <p:cNvSpPr txBox="1">
            <a:spLocks noChangeArrowheads="1"/>
          </p:cNvSpPr>
          <p:nvPr/>
        </p:nvSpPr>
        <p:spPr bwMode="auto">
          <a:xfrm>
            <a:off x="114300" y="1541984"/>
            <a:ext cx="88392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u="sng" dirty="0">
                <a:latin typeface="Georgia" pitchFamily="18" charset="0"/>
              </a:rPr>
              <a:t>Value Strategy Investment Rationale:</a:t>
            </a:r>
          </a:p>
          <a:p>
            <a:pPr eaLnBrk="1" hangingPunct="1">
              <a:buFont typeface="Arial" pitchFamily="34" charset="0"/>
              <a:buChar char="•"/>
            </a:pPr>
            <a:r>
              <a:rPr lang="en-US" sz="1600" dirty="0">
                <a:latin typeface="Georgia" pitchFamily="18" charset="0"/>
              </a:rPr>
              <a:t>Strong historical investment performance greater than competitors</a:t>
            </a:r>
          </a:p>
          <a:p>
            <a:pPr eaLnBrk="1" hangingPunct="1">
              <a:buFont typeface="Arial" pitchFamily="34" charset="0"/>
              <a:buChar char="•"/>
            </a:pPr>
            <a:r>
              <a:rPr lang="en-US" sz="1600" dirty="0">
                <a:latin typeface="Georgia" pitchFamily="18" charset="0"/>
              </a:rPr>
              <a:t>Moderate correlation to S&amp;P500 of .4348 below average of .6513 for our portfolio adding diversity and limiting volatility</a:t>
            </a:r>
          </a:p>
          <a:p>
            <a:pPr eaLnBrk="1" hangingPunct="1">
              <a:buFont typeface="Arial" pitchFamily="34" charset="0"/>
              <a:buChar char="•"/>
            </a:pPr>
            <a:endParaRPr lang="en-US" sz="1600" dirty="0">
              <a:latin typeface="Georgia" pitchFamily="18" charset="0"/>
            </a:endParaRPr>
          </a:p>
          <a:p>
            <a:pPr lvl="4" eaLnBrk="1" hangingPunct="1">
              <a:buFont typeface="Arial" pitchFamily="34" charset="0"/>
              <a:buChar char="•"/>
            </a:pPr>
            <a:r>
              <a:rPr lang="en-US" sz="1600" dirty="0">
                <a:latin typeface="Georgia" pitchFamily="18" charset="0"/>
              </a:rPr>
              <a:t>Purchased 360 shares at $27.58</a:t>
            </a:r>
          </a:p>
          <a:p>
            <a:pPr lvl="4" eaLnBrk="1" hangingPunct="1">
              <a:buFont typeface="Arial" pitchFamily="34" charset="0"/>
              <a:buChar char="•"/>
            </a:pPr>
            <a:r>
              <a:rPr lang="en-US" sz="1600" dirty="0">
                <a:latin typeface="Georgia" pitchFamily="18" charset="0"/>
              </a:rPr>
              <a:t>Sold Shares on: XXXX at $35.46???</a:t>
            </a:r>
          </a:p>
          <a:p>
            <a:pPr lvl="4" eaLnBrk="1" hangingPunct="1">
              <a:buFont typeface="Arial" pitchFamily="34" charset="0"/>
              <a:buChar char="•"/>
            </a:pPr>
            <a:endParaRPr lang="en-US" sz="1600" dirty="0">
              <a:latin typeface="Georgia" pitchFamily="18" charset="0"/>
            </a:endParaRPr>
          </a:p>
          <a:p>
            <a:pPr lvl="1" eaLnBrk="1" hangingPunct="1">
              <a:buFont typeface="Arial" pitchFamily="34" charset="0"/>
              <a:buChar char="•"/>
            </a:pPr>
            <a:endParaRPr lang="en-US" sz="1600" dirty="0">
              <a:latin typeface="Georgia"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610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223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p:cNvSpPr>
          <p:nvPr/>
        </p:nvSpPr>
        <p:spPr bwMode="auto">
          <a:xfrm>
            <a:off x="457200" y="152400"/>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2800">
                <a:solidFill>
                  <a:srgbClr val="184E3F"/>
                </a:solidFill>
              </a:rPr>
              <a:t>Entergy</a:t>
            </a:r>
          </a:p>
        </p:txBody>
      </p:sp>
      <p:sp>
        <p:nvSpPr>
          <p:cNvPr id="52227" name="Content Placeholder 2"/>
          <p:cNvSpPr>
            <a:spLocks/>
          </p:cNvSpPr>
          <p:nvPr/>
        </p:nvSpPr>
        <p:spPr bwMode="auto">
          <a:xfrm>
            <a:off x="609600" y="6096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lvl="1" indent="-168275" eaLnBrk="0" fontAlgn="base" hangingPunct="0">
              <a:spcBef>
                <a:spcPct val="20000"/>
              </a:spcBef>
              <a:spcAft>
                <a:spcPct val="0"/>
              </a:spcAft>
              <a:buSzPct val="75000"/>
              <a:buFont typeface="Wingdings" pitchFamily="2" charset="2"/>
              <a:buChar char="§"/>
            </a:pPr>
            <a:endParaRPr lang="en-US" sz="1600">
              <a:solidFill>
                <a:srgbClr val="000000"/>
              </a:solidFill>
              <a:latin typeface="Times New Roman" pitchFamily="18" charset="0"/>
              <a:cs typeface="Times New Roman" pitchFamily="18" charset="0"/>
            </a:endParaRPr>
          </a:p>
          <a:p>
            <a:pPr marL="168275" indent="-168275" eaLnBrk="0" fontAlgn="base" hangingPunct="0">
              <a:spcBef>
                <a:spcPct val="20000"/>
              </a:spcBef>
              <a:spcAft>
                <a:spcPct val="0"/>
              </a:spcAft>
              <a:buSzPct val="75000"/>
              <a:buFont typeface="Wingdings" pitchFamily="2" charset="2"/>
              <a:buChar char="§"/>
            </a:pPr>
            <a:r>
              <a:rPr lang="en-US" sz="2000">
                <a:solidFill>
                  <a:srgbClr val="000000"/>
                </a:solidFill>
                <a:latin typeface="Times New Roman" pitchFamily="18" charset="0"/>
                <a:cs typeface="Times New Roman" pitchFamily="18" charset="0"/>
              </a:rPr>
              <a:t>Entergy is an integrated energy company. The company has both a utility portion of their business as well as a wholesale commodities. They are involved in electric power production and distribution. They were founded in 1989 and are headquartered in New Orleans, Louisiana. The company generates, transmits and distributes electric power and natural gas. </a:t>
            </a:r>
          </a:p>
        </p:txBody>
      </p:sp>
      <p:sp>
        <p:nvSpPr>
          <p:cNvPr id="52228" name="TextBox 5"/>
          <p:cNvSpPr txBox="1">
            <a:spLocks noChangeArrowheads="1"/>
          </p:cNvSpPr>
          <p:nvPr/>
        </p:nvSpPr>
        <p:spPr bwMode="auto">
          <a:xfrm>
            <a:off x="4267200" y="2819400"/>
            <a:ext cx="4114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u="sng" dirty="0">
                <a:solidFill>
                  <a:srgbClr val="000000"/>
                </a:solidFill>
                <a:latin typeface="Georgia" pitchFamily="18" charset="0"/>
              </a:rPr>
              <a:t>Value Strategy Investment Rationale:</a:t>
            </a:r>
          </a:p>
          <a:p>
            <a:pPr eaLnBrk="1" fontAlgn="base" hangingPunct="1">
              <a:spcBef>
                <a:spcPct val="0"/>
              </a:spcBef>
              <a:spcAft>
                <a:spcPct val="0"/>
              </a:spcAft>
              <a:buFont typeface="Arial" pitchFamily="34" charset="0"/>
              <a:buChar char="•"/>
            </a:pPr>
            <a:endParaRPr lang="en-US" sz="1600" dirty="0">
              <a:solidFill>
                <a:srgbClr val="000000"/>
              </a:solidFill>
              <a:latin typeface="Georgia" pitchFamily="18" charset="0"/>
            </a:endParaRPr>
          </a:p>
          <a:p>
            <a:pPr lvl="1"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Trading at a significant discount in comparison to the industry average and their closest competitors with regards to Price/Earnings, Price/Book, Price/Sales and Forward P/E</a:t>
            </a:r>
          </a:p>
          <a:p>
            <a:pPr lvl="1"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Entergy also offers an attractive dividend of 4.7% with consistent growth</a:t>
            </a:r>
          </a:p>
          <a:p>
            <a:pPr lvl="2"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Purchased 242 shares at $70.35</a:t>
            </a:r>
          </a:p>
          <a:p>
            <a:pPr lvl="2" eaLnBrk="1" fontAlgn="base" hangingPunct="1">
              <a:spcBef>
                <a:spcPct val="0"/>
              </a:spcBef>
              <a:spcAft>
                <a:spcPct val="0"/>
              </a:spcAft>
              <a:buFont typeface="Arial" pitchFamily="34" charset="0"/>
              <a:buChar char="•"/>
            </a:pPr>
            <a:r>
              <a:rPr lang="en-US" sz="1400" dirty="0">
                <a:solidFill>
                  <a:srgbClr val="000000"/>
                </a:solidFill>
                <a:latin typeface="Georgia" pitchFamily="18" charset="0"/>
              </a:rPr>
              <a:t>Return of -10.99% since purchase on 10/17</a:t>
            </a:r>
          </a:p>
          <a:p>
            <a:pPr lvl="2" eaLnBrk="1" fontAlgn="base" hangingPunct="1">
              <a:spcBef>
                <a:spcPct val="0"/>
              </a:spcBef>
              <a:spcAft>
                <a:spcPct val="0"/>
              </a:spcAft>
              <a:buFont typeface="Arial" pitchFamily="34" charset="0"/>
              <a:buChar char="•"/>
            </a:pPr>
            <a:endParaRPr lang="en-US" sz="1600" dirty="0">
              <a:solidFill>
                <a:srgbClr val="000000"/>
              </a:solidFill>
              <a:latin typeface="Georgia" pitchFamily="18" charset="0"/>
            </a:endParaRPr>
          </a:p>
        </p:txBody>
      </p:sp>
      <p:graphicFrame>
        <p:nvGraphicFramePr>
          <p:cNvPr id="27656" name="Group 8"/>
          <p:cNvGraphicFramePr>
            <a:graphicFrameLocks noGrp="1"/>
          </p:cNvGraphicFramePr>
          <p:nvPr/>
        </p:nvGraphicFramePr>
        <p:xfrm>
          <a:off x="228600" y="3733800"/>
          <a:ext cx="3962400" cy="1373190"/>
        </p:xfrm>
        <a:graphic>
          <a:graphicData uri="http://schemas.openxmlformats.org/drawingml/2006/table">
            <a:tbl>
              <a:tblPr/>
              <a:tblGrid>
                <a:gridCol w="1673225">
                  <a:extLst>
                    <a:ext uri="{9D8B030D-6E8A-4147-A177-3AD203B41FA5}">
                      <a16:colId xmlns:a16="http://schemas.microsoft.com/office/drawing/2014/main" val="20000"/>
                    </a:ext>
                  </a:extLst>
                </a:gridCol>
                <a:gridCol w="1328738">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tblGrid>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Value Criteria</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ETR</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Industry</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P/S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1.16</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1.5</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P/BV &lt;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1.39</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1.4</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Dividends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4.7%</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4%</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Positive Free Cash Flow</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202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304800"/>
            <a:ext cx="7772400" cy="1143000"/>
          </a:xfrm>
        </p:spPr>
        <p:txBody>
          <a:bodyPr/>
          <a:lstStyle/>
          <a:p>
            <a:r>
              <a:rPr lang="en-US"/>
              <a:t>Enterprise Product Partners</a:t>
            </a:r>
          </a:p>
        </p:txBody>
      </p:sp>
      <p:sp>
        <p:nvSpPr>
          <p:cNvPr id="38915" name="Content Placeholder 2"/>
          <p:cNvSpPr>
            <a:spLocks noGrp="1"/>
          </p:cNvSpPr>
          <p:nvPr>
            <p:ph idx="1"/>
          </p:nvPr>
        </p:nvSpPr>
        <p:spPr>
          <a:xfrm>
            <a:off x="685800" y="1371600"/>
            <a:ext cx="7772400" cy="3870325"/>
          </a:xfrm>
        </p:spPr>
        <p:txBody>
          <a:bodyPr/>
          <a:lstStyle/>
          <a:p>
            <a:r>
              <a:rPr lang="en-US" sz="1600"/>
              <a:t>Enterprise Product Partners operates natural gas liquids. It provides midstream energy services to producers and consumers of natural gas, crude oil and refined products. Its midstream energy operations include natural gas gathering, treating, processing, transportation and storage</a:t>
            </a:r>
          </a:p>
          <a:p>
            <a:pPr>
              <a:buFont typeface="Wingdings" pitchFamily="2" charset="2"/>
              <a:buNone/>
            </a:pPr>
            <a:endParaRPr lang="en-US" sz="1600"/>
          </a:p>
          <a:p>
            <a:pPr>
              <a:buFont typeface="Wingdings" pitchFamily="2" charset="2"/>
              <a:buNone/>
            </a:pPr>
            <a:r>
              <a:rPr lang="en-US" sz="1600"/>
              <a:t>   </a:t>
            </a:r>
            <a:r>
              <a:rPr lang="en-US" sz="1600" u="sng"/>
              <a:t>Growth Strategy Investment Rationale:</a:t>
            </a:r>
            <a:endParaRPr lang="en-US" sz="1600"/>
          </a:p>
          <a:p>
            <a:r>
              <a:rPr lang="en-US" sz="1600"/>
              <a:t>U.S. project to claim spot as the world</a:t>
            </a:r>
            <a:r>
              <a:rPr lang="ja-JP" altLang="en-US" sz="1600"/>
              <a:t>’</a:t>
            </a:r>
            <a:r>
              <a:rPr lang="en-US" altLang="ja-JP" sz="1600"/>
              <a:t>s leading oil manufacturer</a:t>
            </a:r>
          </a:p>
          <a:p>
            <a:r>
              <a:rPr lang="en-US" sz="1600"/>
              <a:t>EPD has delivered 12 straight positive earnings surprises, with an average surpise of 10%</a:t>
            </a:r>
          </a:p>
          <a:p>
            <a:r>
              <a:rPr lang="en-US" sz="1600"/>
              <a:t>Strong liquidity and ability to transform assets into cash-generating projects makes it a leader among MLPs</a:t>
            </a:r>
          </a:p>
        </p:txBody>
      </p:sp>
      <p:sp>
        <p:nvSpPr>
          <p:cNvPr id="38916"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800">
              <a:solidFill>
                <a:srgbClr val="EDE3BD"/>
              </a:solidFill>
              <a:latin typeface="Georgia" pitchFamily="18" charset="0"/>
            </a:endParaRPr>
          </a:p>
          <a:p>
            <a:endParaRPr lang="en-US" sz="800">
              <a:solidFill>
                <a:srgbClr val="EDE3BD"/>
              </a:solidFill>
              <a:latin typeface="Georgia" pitchFamily="18" charset="0"/>
            </a:endParaRPr>
          </a:p>
        </p:txBody>
      </p:sp>
      <p:graphicFrame>
        <p:nvGraphicFramePr>
          <p:cNvPr id="6" name="Table 5"/>
          <p:cNvGraphicFramePr>
            <a:graphicFrameLocks noGrp="1"/>
          </p:cNvGraphicFramePr>
          <p:nvPr/>
        </p:nvGraphicFramePr>
        <p:xfrm>
          <a:off x="4175125" y="4419600"/>
          <a:ext cx="4206875" cy="1093788"/>
        </p:xfrm>
        <a:graphic>
          <a:graphicData uri="http://schemas.openxmlformats.org/drawingml/2006/table">
            <a:tbl>
              <a:tblPr/>
              <a:tblGrid>
                <a:gridCol w="1052513">
                  <a:extLst>
                    <a:ext uri="{9D8B030D-6E8A-4147-A177-3AD203B41FA5}">
                      <a16:colId xmlns:a16="http://schemas.microsoft.com/office/drawing/2014/main" val="20000"/>
                    </a:ext>
                  </a:extLst>
                </a:gridCol>
                <a:gridCol w="1050925">
                  <a:extLst>
                    <a:ext uri="{9D8B030D-6E8A-4147-A177-3AD203B41FA5}">
                      <a16:colId xmlns:a16="http://schemas.microsoft.com/office/drawing/2014/main" val="20001"/>
                    </a:ext>
                  </a:extLst>
                </a:gridCol>
                <a:gridCol w="1052512">
                  <a:extLst>
                    <a:ext uri="{9D8B030D-6E8A-4147-A177-3AD203B41FA5}">
                      <a16:colId xmlns:a16="http://schemas.microsoft.com/office/drawing/2014/main" val="20002"/>
                    </a:ext>
                  </a:extLst>
                </a:gridCol>
                <a:gridCol w="1050925">
                  <a:extLst>
                    <a:ext uri="{9D8B030D-6E8A-4147-A177-3AD203B41FA5}">
                      <a16:colId xmlns:a16="http://schemas.microsoft.com/office/drawing/2014/main" val="20003"/>
                    </a:ext>
                  </a:extLst>
                </a:gridCol>
              </a:tblGrid>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Growth Criteria </a:t>
                      </a:r>
                    </a:p>
                  </a:txBody>
                  <a:tcPr marL="12702" marR="12702" marT="12686"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SAP Required</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Industry</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ＭＳ Ｐゴシック" charset="0"/>
                          <a:cs typeface="ＭＳ Ｐゴシック" charset="0"/>
                        </a:rPr>
                        <a:t>EDP</a:t>
                      </a:r>
                    </a:p>
                  </a:txBody>
                  <a:tcPr marL="12702" marR="12702" marT="12686"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Revenue growth</a:t>
                      </a:r>
                    </a:p>
                  </a:txBody>
                  <a:tcPr marL="12702" marR="12702" marT="12686"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Industry </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7.10%</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7.70%</a:t>
                      </a:r>
                    </a:p>
                  </a:txBody>
                  <a:tcPr marL="12702" marR="12702" marT="12686"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Earnings</a:t>
                      </a:r>
                    </a:p>
                  </a:txBody>
                  <a:tcPr marL="12702" marR="12702" marT="12686"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Strong 5 yr CAGR</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6.50%</a:t>
                      </a:r>
                    </a:p>
                  </a:txBody>
                  <a:tcPr marL="12702" marR="12702" marT="12686"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ROE</a:t>
                      </a:r>
                    </a:p>
                  </a:txBody>
                  <a:tcPr marL="12702" marR="12702" marT="12686"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&gt; 15%</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11.90%</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17.43%</a:t>
                      </a:r>
                    </a:p>
                  </a:txBody>
                  <a:tcPr marL="12702" marR="12702" marT="12686"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PEG</a:t>
                      </a:r>
                    </a:p>
                  </a:txBody>
                  <a:tcPr marL="12702" marR="12702" marT="12686"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&lt; 1.2</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0.26</a:t>
                      </a:r>
                    </a:p>
                  </a:txBody>
                  <a:tcPr marL="12702" marR="12702" marT="12686"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88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Debt/Equity</a:t>
                      </a:r>
                    </a:p>
                  </a:txBody>
                  <a:tcPr marL="12702" marR="12702" marT="12686"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&lt; 1.5</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1.16</a:t>
                      </a:r>
                    </a:p>
                  </a:txBody>
                  <a:tcPr marL="12702" marR="12702" marT="1268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1.19</a:t>
                      </a:r>
                    </a:p>
                  </a:txBody>
                  <a:tcPr marL="12702" marR="12702" marT="12686"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38954" name="Content Placeholder 2"/>
          <p:cNvSpPr txBox="1">
            <a:spLocks/>
          </p:cNvSpPr>
          <p:nvPr/>
        </p:nvSpPr>
        <p:spPr bwMode="auto">
          <a:xfrm>
            <a:off x="762000" y="4495800"/>
            <a:ext cx="358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8275" indent="-1682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20000"/>
              </a:spcBef>
              <a:spcAft>
                <a:spcPct val="0"/>
              </a:spcAft>
              <a:buSzPct val="75000"/>
              <a:buFont typeface="Wingdings" pitchFamily="2" charset="2"/>
              <a:buChar char="§"/>
            </a:pPr>
            <a:r>
              <a:rPr lang="en-US" sz="1600" dirty="0">
                <a:solidFill>
                  <a:srgbClr val="000000"/>
                </a:solidFill>
                <a:latin typeface="Georgia" pitchFamily="18" charset="0"/>
              </a:rPr>
              <a:t>Purchased 187 shares @ 54.26</a:t>
            </a:r>
          </a:p>
          <a:p>
            <a:pPr fontAlgn="base">
              <a:spcBef>
                <a:spcPct val="20000"/>
              </a:spcBef>
              <a:spcAft>
                <a:spcPct val="0"/>
              </a:spcAft>
              <a:buSzPct val="75000"/>
              <a:buFont typeface="Wingdings" pitchFamily="2" charset="2"/>
              <a:buChar char="§"/>
            </a:pPr>
            <a:r>
              <a:rPr lang="en-US" sz="1600" dirty="0">
                <a:solidFill>
                  <a:srgbClr val="000000"/>
                </a:solidFill>
                <a:latin typeface="Georgia" pitchFamily="18" charset="0"/>
              </a:rPr>
              <a:t>Return of 9.91% since investment on October 3, 2012</a:t>
            </a:r>
          </a:p>
        </p:txBody>
      </p:sp>
    </p:spTree>
    <p:extLst>
      <p:ext uri="{BB962C8B-B14F-4D97-AF65-F5344CB8AC3E}">
        <p14:creationId xmlns:p14="http://schemas.microsoft.com/office/powerpoint/2010/main" val="835316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800">
              <a:solidFill>
                <a:srgbClr val="EDE3BD"/>
              </a:solidFill>
              <a:latin typeface="Georgia" charset="0"/>
            </a:endParaRPr>
          </a:p>
          <a:p>
            <a:endParaRPr lang="en-US" sz="800">
              <a:solidFill>
                <a:srgbClr val="EDE3BD"/>
              </a:solidFill>
              <a:latin typeface="Georgia" charset="0"/>
            </a:endParaRPr>
          </a:p>
        </p:txBody>
      </p:sp>
      <p:sp>
        <p:nvSpPr>
          <p:cNvPr id="7" name="Rectangle 3"/>
          <p:cNvSpPr txBox="1">
            <a:spLocks noChangeArrowheads="1"/>
          </p:cNvSpPr>
          <p:nvPr/>
        </p:nvSpPr>
        <p:spPr bwMode="auto">
          <a:xfrm>
            <a:off x="838200" y="2133600"/>
            <a:ext cx="7772400" cy="3870325"/>
          </a:xfrm>
          <a:prstGeom prst="rect">
            <a:avLst/>
          </a:prstGeom>
          <a:noFill/>
          <a:ln w="9525">
            <a:noFill/>
            <a:miter lim="800000"/>
            <a:headEnd/>
            <a:tailEnd/>
          </a:ln>
        </p:spPr>
        <p:txBody>
          <a:bodyPr/>
          <a:lstStyle/>
          <a:p>
            <a:pPr marL="455613" lvl="1" indent="-173038">
              <a:spcBef>
                <a:spcPct val="20000"/>
              </a:spcBef>
              <a:buSzPct val="75000"/>
              <a:buFont typeface="Wingdings" pitchFamily="-107" charset="2"/>
              <a:buChar char="§"/>
              <a:defRPr/>
            </a:pPr>
            <a:endParaRPr lang="en-US" sz="2000" kern="0" dirty="0">
              <a:latin typeface="Times New Roman" pitchFamily="18" charset="0"/>
              <a:ea typeface="+mn-ea"/>
              <a:cs typeface="Times New Roman" pitchFamily="18" charset="0"/>
            </a:endParaRPr>
          </a:p>
        </p:txBody>
      </p:sp>
      <p:sp>
        <p:nvSpPr>
          <p:cNvPr id="55300" name="AutoShape 7" descr="Z"/>
          <p:cNvSpPr>
            <a:spLocks noChangeAspect="1" noChangeArrowheads="1"/>
          </p:cNvSpPr>
          <p:nvPr/>
        </p:nvSpPr>
        <p:spPr bwMode="auto">
          <a:xfrm>
            <a:off x="3790950" y="2695575"/>
            <a:ext cx="1562100" cy="14668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p>
        </p:txBody>
      </p:sp>
      <p:sp>
        <p:nvSpPr>
          <p:cNvPr id="55301" name="Rectangle 2"/>
          <p:cNvSpPr txBox="1">
            <a:spLocks noChangeArrowheads="1"/>
          </p:cNvSpPr>
          <p:nvPr/>
        </p:nvSpPr>
        <p:spPr bwMode="auto">
          <a:xfrm>
            <a:off x="0" y="2514600"/>
            <a:ext cx="9144000" cy="1676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chemeClr val="tx2"/>
                </a:solidFill>
                <a:latin typeface="Georgia" charset="0"/>
              </a:rPr>
              <a:t>	Dividend Strategy Analysis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609600"/>
            <a:ext cx="9144000" cy="1143000"/>
          </a:xfrm>
        </p:spPr>
        <p:txBody>
          <a:bodyPr/>
          <a:lstStyle/>
          <a:p>
            <a:r>
              <a:rPr lang="en-US">
                <a:solidFill>
                  <a:srgbClr val="006600"/>
                </a:solidFill>
                <a:latin typeface="Georgia" charset="0"/>
                <a:ea typeface="ＭＳ Ｐゴシック" charset="0"/>
                <a:cs typeface="ＭＳ Ｐゴシック" charset="0"/>
              </a:rPr>
              <a:t>	</a:t>
            </a:r>
            <a:r>
              <a:rPr lang="en-US">
                <a:latin typeface="Georgia" charset="0"/>
                <a:ea typeface="ＭＳ Ｐゴシック" charset="0"/>
                <a:cs typeface="ＭＳ Ｐゴシック" charset="0"/>
              </a:rPr>
              <a:t> Dividend Strategy </a:t>
            </a:r>
            <a:endParaRPr lang="en-US">
              <a:solidFill>
                <a:srgbClr val="006600"/>
              </a:solidFill>
              <a:latin typeface="Georgia" charset="0"/>
              <a:ea typeface="ＭＳ Ｐゴシック" charset="0"/>
              <a:cs typeface="ＭＳ Ｐゴシック" charset="0"/>
            </a:endParaRPr>
          </a:p>
        </p:txBody>
      </p:sp>
      <p:sp>
        <p:nvSpPr>
          <p:cNvPr id="56323" name="Content Placeholder 3"/>
          <p:cNvSpPr>
            <a:spLocks noGrp="1"/>
          </p:cNvSpPr>
          <p:nvPr>
            <p:ph idx="1"/>
          </p:nvPr>
        </p:nvSpPr>
        <p:spPr>
          <a:xfrm>
            <a:off x="685800" y="1905000"/>
            <a:ext cx="3886200" cy="3870325"/>
          </a:xfrm>
        </p:spPr>
        <p:txBody>
          <a:bodyPr/>
          <a:lstStyle/>
          <a:p>
            <a:pPr>
              <a:buFont typeface="Wingdings" charset="0"/>
              <a:buNone/>
            </a:pPr>
            <a:r>
              <a:rPr lang="en-US" sz="1600" b="1">
                <a:latin typeface="Georgia" charset="0"/>
                <a:ea typeface="ＭＳ Ｐゴシック" charset="0"/>
                <a:cs typeface="ＭＳ Ｐゴシック" charset="0"/>
              </a:rPr>
              <a:t>Buy Criteria</a:t>
            </a:r>
          </a:p>
          <a:p>
            <a:r>
              <a:rPr lang="en-US" sz="1600">
                <a:latin typeface="Georgia" charset="0"/>
                <a:ea typeface="ＭＳ Ｐゴシック" charset="0"/>
                <a:cs typeface="ＭＳ Ｐゴシック" charset="0"/>
              </a:rPr>
              <a:t>Dividend Yield ≥ SPDR S&amp;P Dividend ETF</a:t>
            </a:r>
          </a:p>
          <a:p>
            <a:r>
              <a:rPr lang="en-US" sz="1600">
                <a:latin typeface="Georgia" charset="0"/>
                <a:ea typeface="ＭＳ Ｐゴシック" charset="0"/>
                <a:cs typeface="ＭＳ Ｐゴシック" charset="0"/>
              </a:rPr>
              <a:t>Quick Ratio ≥ Industry Average</a:t>
            </a:r>
          </a:p>
          <a:p>
            <a:r>
              <a:rPr lang="en-US" sz="1600">
                <a:latin typeface="Georgia" charset="0"/>
                <a:ea typeface="ＭＳ Ｐゴシック" charset="0"/>
                <a:cs typeface="ＭＳ Ｐゴシック" charset="0"/>
              </a:rPr>
              <a:t>Total cash dividends paid annually</a:t>
            </a:r>
          </a:p>
          <a:p>
            <a:r>
              <a:rPr lang="en-US" sz="1600">
                <a:latin typeface="Georgia" charset="0"/>
                <a:ea typeface="ＭＳ Ｐゴシック" charset="0"/>
                <a:cs typeface="ＭＳ Ｐゴシック" charset="0"/>
              </a:rPr>
              <a:t>Total cash from investing activities</a:t>
            </a:r>
          </a:p>
          <a:p>
            <a:r>
              <a:rPr lang="en-US" sz="1600">
                <a:latin typeface="Georgia" charset="0"/>
                <a:ea typeface="ＭＳ Ｐゴシック" charset="0"/>
                <a:cs typeface="ＭＳ Ｐゴシック" charset="0"/>
              </a:rPr>
              <a:t>Total cash from operating activities</a:t>
            </a:r>
          </a:p>
          <a:p>
            <a:r>
              <a:rPr lang="en-US" sz="1600">
                <a:latin typeface="Georgia" charset="0"/>
                <a:ea typeface="ＭＳ Ｐゴシック" charset="0"/>
                <a:cs typeface="ＭＳ Ｐゴシック" charset="0"/>
              </a:rPr>
              <a:t>Is there a constant dividend?</a:t>
            </a:r>
          </a:p>
          <a:p>
            <a:r>
              <a:rPr lang="en-US" sz="1600">
                <a:latin typeface="Georgia" charset="0"/>
                <a:ea typeface="ＭＳ Ｐゴシック" charset="0"/>
                <a:cs typeface="ＭＳ Ｐゴシック" charset="0"/>
              </a:rPr>
              <a:t>Is there historical and potential dividend growth? </a:t>
            </a:r>
          </a:p>
        </p:txBody>
      </p:sp>
      <p:sp>
        <p:nvSpPr>
          <p:cNvPr id="56324" name="Content Placeholder 3"/>
          <p:cNvSpPr txBox="1">
            <a:spLocks/>
          </p:cNvSpPr>
          <p:nvPr/>
        </p:nvSpPr>
        <p:spPr bwMode="auto">
          <a:xfrm>
            <a:off x="4800600" y="1447800"/>
            <a:ext cx="4038600" cy="5257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168275" indent="-1682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75000"/>
              <a:buFont typeface="Wingdings" charset="0"/>
              <a:buNone/>
            </a:pPr>
            <a:r>
              <a:rPr lang="en-US" sz="1300" b="1">
                <a:latin typeface="Georgia" charset="0"/>
              </a:rPr>
              <a:t>Stop Loss Criteria</a:t>
            </a:r>
          </a:p>
          <a:p>
            <a:pPr>
              <a:spcBef>
                <a:spcPct val="20000"/>
              </a:spcBef>
              <a:buSzPct val="75000"/>
              <a:buFont typeface="Wingdings" charset="0"/>
              <a:buChar char="§"/>
            </a:pPr>
            <a:r>
              <a:rPr lang="en-US" sz="1300">
                <a:latin typeface="Georgia" charset="0"/>
              </a:rPr>
              <a:t>20% below purchase price is all buy criteria are met</a:t>
            </a:r>
          </a:p>
          <a:p>
            <a:pPr>
              <a:spcBef>
                <a:spcPct val="20000"/>
              </a:spcBef>
              <a:buSzPct val="75000"/>
              <a:buFont typeface="Wingdings" charset="0"/>
              <a:buChar char="§"/>
            </a:pPr>
            <a:r>
              <a:rPr lang="en-US" sz="1300">
                <a:latin typeface="Georgia" charset="0"/>
              </a:rPr>
              <a:t>Consider crawling / trailing stops to protect profits. </a:t>
            </a:r>
          </a:p>
          <a:p>
            <a:pPr>
              <a:spcBef>
                <a:spcPct val="20000"/>
              </a:spcBef>
              <a:buSzPct val="75000"/>
            </a:pPr>
            <a:endParaRPr lang="en-US" sz="700" b="1">
              <a:latin typeface="Georgia" charset="0"/>
            </a:endParaRPr>
          </a:p>
          <a:p>
            <a:pPr>
              <a:spcBef>
                <a:spcPct val="20000"/>
              </a:spcBef>
              <a:buSzPct val="75000"/>
            </a:pPr>
            <a:r>
              <a:rPr lang="en-US" sz="1300" b="1">
                <a:latin typeface="Georgia" charset="0"/>
              </a:rPr>
              <a:t>Sell Criteria</a:t>
            </a:r>
          </a:p>
          <a:p>
            <a:pPr>
              <a:spcBef>
                <a:spcPct val="20000"/>
              </a:spcBef>
              <a:buSzPct val="75000"/>
              <a:buFont typeface="Wingdings" charset="0"/>
              <a:buChar char="§"/>
            </a:pPr>
            <a:r>
              <a:rPr lang="en-US" sz="1300">
                <a:latin typeface="Georgia" charset="0"/>
              </a:rPr>
              <a:t>Superior investment alternatives are identified</a:t>
            </a:r>
          </a:p>
          <a:p>
            <a:pPr>
              <a:spcBef>
                <a:spcPct val="20000"/>
              </a:spcBef>
              <a:buSzPct val="75000"/>
              <a:buFont typeface="Wingdings" charset="0"/>
              <a:buChar char="§"/>
            </a:pPr>
            <a:r>
              <a:rPr lang="en-US" sz="1300">
                <a:latin typeface="Georgia" charset="0"/>
              </a:rPr>
              <a:t>Dividends are cut</a:t>
            </a:r>
          </a:p>
          <a:p>
            <a:pPr>
              <a:spcBef>
                <a:spcPct val="20000"/>
              </a:spcBef>
              <a:buSzPct val="75000"/>
              <a:buFont typeface="Wingdings" charset="0"/>
              <a:buChar char="§"/>
            </a:pPr>
            <a:r>
              <a:rPr lang="en-US" sz="1300">
                <a:latin typeface="Georgia" charset="0"/>
              </a:rPr>
              <a:t>Free cash flow diminishes</a:t>
            </a:r>
          </a:p>
          <a:p>
            <a:pPr>
              <a:spcBef>
                <a:spcPct val="20000"/>
              </a:spcBef>
              <a:buSzPct val="75000"/>
              <a:buFont typeface="Wingdings" charset="0"/>
              <a:buChar char="§"/>
            </a:pPr>
            <a:r>
              <a:rPr lang="en-US" sz="1300">
                <a:latin typeface="Georgia" charset="0"/>
              </a:rPr>
              <a:t>Stock price loses (≈20%)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52400" y="762000"/>
            <a:ext cx="9144000" cy="1143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006600"/>
                </a:solidFill>
                <a:latin typeface="Georgia" charset="0"/>
              </a:rPr>
              <a:t>	</a:t>
            </a:r>
            <a:r>
              <a:rPr lang="en-US" sz="2800">
                <a:solidFill>
                  <a:srgbClr val="184E3F"/>
                </a:solidFill>
                <a:latin typeface="Georgia" charset="0"/>
              </a:rPr>
              <a:t>Dividend Strategy Performance</a:t>
            </a:r>
            <a:endParaRPr lang="en-US" sz="2800">
              <a:solidFill>
                <a:srgbClr val="006600"/>
              </a:solidFill>
              <a:latin typeface="Georgi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93253803"/>
              </p:ext>
            </p:extLst>
          </p:nvPr>
        </p:nvGraphicFramePr>
        <p:xfrm>
          <a:off x="228600" y="2133600"/>
          <a:ext cx="8556627" cy="2251703"/>
        </p:xfrm>
        <a:graphic>
          <a:graphicData uri="http://schemas.openxmlformats.org/drawingml/2006/table">
            <a:tbl>
              <a:tblPr/>
              <a:tblGrid>
                <a:gridCol w="916782">
                  <a:extLst>
                    <a:ext uri="{9D8B030D-6E8A-4147-A177-3AD203B41FA5}">
                      <a16:colId xmlns:a16="http://schemas.microsoft.com/office/drawing/2014/main" val="20000"/>
                    </a:ext>
                  </a:extLst>
                </a:gridCol>
                <a:gridCol w="1145977">
                  <a:extLst>
                    <a:ext uri="{9D8B030D-6E8A-4147-A177-3AD203B41FA5}">
                      <a16:colId xmlns:a16="http://schemas.microsoft.com/office/drawing/2014/main" val="20001"/>
                    </a:ext>
                  </a:extLst>
                </a:gridCol>
                <a:gridCol w="1222375">
                  <a:extLst>
                    <a:ext uri="{9D8B030D-6E8A-4147-A177-3AD203B41FA5}">
                      <a16:colId xmlns:a16="http://schemas.microsoft.com/office/drawing/2014/main" val="20002"/>
                    </a:ext>
                  </a:extLst>
                </a:gridCol>
                <a:gridCol w="1069579">
                  <a:extLst>
                    <a:ext uri="{9D8B030D-6E8A-4147-A177-3AD203B41FA5}">
                      <a16:colId xmlns:a16="http://schemas.microsoft.com/office/drawing/2014/main" val="20003"/>
                    </a:ext>
                  </a:extLst>
                </a:gridCol>
                <a:gridCol w="1145977">
                  <a:extLst>
                    <a:ext uri="{9D8B030D-6E8A-4147-A177-3AD203B41FA5}">
                      <a16:colId xmlns:a16="http://schemas.microsoft.com/office/drawing/2014/main" val="20004"/>
                    </a:ext>
                  </a:extLst>
                </a:gridCol>
                <a:gridCol w="1145977">
                  <a:extLst>
                    <a:ext uri="{9D8B030D-6E8A-4147-A177-3AD203B41FA5}">
                      <a16:colId xmlns:a16="http://schemas.microsoft.com/office/drawing/2014/main" val="20005"/>
                    </a:ext>
                  </a:extLst>
                </a:gridCol>
                <a:gridCol w="1038452">
                  <a:extLst>
                    <a:ext uri="{9D8B030D-6E8A-4147-A177-3AD203B41FA5}">
                      <a16:colId xmlns:a16="http://schemas.microsoft.com/office/drawing/2014/main" val="20006"/>
                    </a:ext>
                  </a:extLst>
                </a:gridCol>
                <a:gridCol w="871508">
                  <a:extLst>
                    <a:ext uri="{9D8B030D-6E8A-4147-A177-3AD203B41FA5}">
                      <a16:colId xmlns:a16="http://schemas.microsoft.com/office/drawing/2014/main" val="20007"/>
                    </a:ext>
                  </a:extLst>
                </a:gridCol>
              </a:tblGrid>
              <a:tr h="533400">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Sector</a:t>
                      </a:r>
                      <a:endParaRPr kumimoji="0" lang="en-US" sz="1600" b="1"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Acquisition Price</a:t>
                      </a:r>
                      <a:endParaRPr kumimoji="0" lang="en-US" sz="1600" b="1"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ＭＳ Ｐゴシック" charset="0"/>
                          <a:cs typeface="Times New Roman" pitchFamily="18" charset="0"/>
                        </a:rPr>
                        <a:t>Date Purchased</a:t>
                      </a:r>
                      <a:endParaRPr kumimoji="0" lang="en-US" sz="1600" b="1" i="0" u="none" strike="noStrike" cap="none" normalizeH="0" baseline="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ＭＳ Ｐゴシック" charset="0"/>
                          <a:cs typeface="Times New Roman" pitchFamily="18" charset="0"/>
                        </a:rPr>
                        <a:t>Market Price</a:t>
                      </a:r>
                      <a:endParaRPr kumimoji="0" lang="en-US" sz="1600" b="1" i="0" u="none" strike="noStrike" cap="none" normalizeH="0" baseline="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Market Value</a:t>
                      </a:r>
                      <a:endParaRPr kumimoji="0" lang="en-US" sz="1600" b="1"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Capital Gain/(Loss)</a:t>
                      </a:r>
                      <a:endParaRPr kumimoji="0" lang="en-US" sz="1600" b="1"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ＭＳ Ｐゴシック" charset="0"/>
                          <a:cs typeface="Times New Roman" pitchFamily="18" charset="0"/>
                        </a:rPr>
                        <a:t>Return</a:t>
                      </a:r>
                      <a:endParaRPr kumimoji="0" lang="en-US" sz="1600" b="1" i="0" u="none" strike="noStrike" cap="none" normalizeH="0" baseline="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endParaRPr lang="en-US" sz="1600" dirty="0">
                        <a:latin typeface="Times New Roman" pitchFamily="18"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Johnson &amp; Johnson</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Health Care</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 $68.75 </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11/16/2012</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 $79.29 </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 $17,273.22 </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 $2,296.13 </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ＭＳ Ｐゴシック" charset="0"/>
                          <a:cs typeface="Times New Roman" pitchFamily="18" charset="0"/>
                        </a:rPr>
                        <a:t>15.331%</a:t>
                      </a:r>
                      <a:endParaRPr kumimoji="0" lang="en-US" sz="1600" b="0" i="0" u="none" strike="noStrike" cap="none" normalizeH="0" baseline="0" dirty="0">
                        <a:ln>
                          <a:noFill/>
                        </a:ln>
                        <a:solidFill>
                          <a:srgbClr val="000000"/>
                        </a:solidFill>
                        <a:effectLst/>
                        <a:latin typeface="Times New Roman" pitchFamily="18" charset="0"/>
                        <a:ea typeface="ＭＳ Ｐゴシック" charset="0"/>
                        <a:cs typeface="Times New Roman" pitchFamily="18" charset="0"/>
                      </a:endParaRPr>
                    </a:p>
                  </a:txBody>
                  <a:tcPr marL="7824" marR="7824" marT="78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Linn Energy</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Energy</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$38.33</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2/22/2013</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$37.12</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$10,393.60</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$($338.52)</a:t>
                      </a: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charset="0"/>
                          <a:ea typeface="ＭＳ Ｐゴシック" charset="0"/>
                          <a:cs typeface="Times" charset="0"/>
                        </a:rPr>
                        <a:t>-3.154%</a:t>
                      </a:r>
                    </a:p>
                  </a:txBody>
                  <a:tcPr marL="7824" marR="7824" marT="78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0503">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imes" charset="0"/>
                        <a:ea typeface="ＭＳ Ｐゴシック" charset="0"/>
                        <a:cs typeface="Times" charset="0"/>
                      </a:endParaRPr>
                    </a:p>
                  </a:txBody>
                  <a:tcPr marL="7824" marR="7824" marT="78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7388" name="TextBox 9"/>
          <p:cNvSpPr txBox="1">
            <a:spLocks noChangeArrowheads="1"/>
          </p:cNvSpPr>
          <p:nvPr/>
        </p:nvSpPr>
        <p:spPr bwMode="auto">
          <a:xfrm>
            <a:off x="152400" y="5105400"/>
            <a:ext cx="5943600" cy="646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latin typeface="Georgia" charset="0"/>
              </a:rPr>
              <a:t>The dividend strategy comprises 5.08% of the SAP fund.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latin typeface="Georgia" charset="0"/>
                <a:ea typeface="ＭＳ Ｐゴシック" charset="0"/>
                <a:cs typeface="ＭＳ Ｐゴシック" charset="0"/>
              </a:rPr>
              <a:t>Johnson &amp; Johnson</a:t>
            </a:r>
          </a:p>
        </p:txBody>
      </p:sp>
      <p:sp>
        <p:nvSpPr>
          <p:cNvPr id="58371" name="Content Placeholder 2"/>
          <p:cNvSpPr>
            <a:spLocks noGrp="1"/>
          </p:cNvSpPr>
          <p:nvPr>
            <p:ph idx="1"/>
          </p:nvPr>
        </p:nvSpPr>
        <p:spPr>
          <a:xfrm>
            <a:off x="685800" y="1676400"/>
            <a:ext cx="7772400" cy="1447800"/>
          </a:xfrm>
        </p:spPr>
        <p:txBody>
          <a:bodyPr/>
          <a:lstStyle/>
          <a:p>
            <a:r>
              <a:rPr lang="en-US" sz="1600" dirty="0">
                <a:latin typeface="Georgia" charset="0"/>
                <a:ea typeface="ＭＳ Ｐゴシック" charset="0"/>
                <a:cs typeface="Times New Roman" charset="0"/>
              </a:rPr>
              <a:t>Johnson &amp; Johnson is the world’s largest health-care company, headquartered in New Brunswick, NJ. The company is engaged in the research and development, manufacture and sale of a range of products in the healthcare field. The company operates in three segments: Consumer, Pharmaceutical, and Medical Devices and Diagnostics.</a:t>
            </a:r>
            <a:endParaRPr lang="en-US" sz="1600" dirty="0">
              <a:latin typeface="Georgia" charset="0"/>
              <a:ea typeface="ＭＳ Ｐゴシック" charset="0"/>
              <a:cs typeface="ＭＳ Ｐゴシック" charset="0"/>
            </a:endParaRPr>
          </a:p>
        </p:txBody>
      </p:sp>
      <p:sp>
        <p:nvSpPr>
          <p:cNvPr id="58372" name="Date Placeholder 3"/>
          <p:cNvSpPr>
            <a:spLocks noGrp="1"/>
          </p:cNvSpPr>
          <p:nvPr>
            <p:ph type="dt" sz="quarter" idx="1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800">
              <a:solidFill>
                <a:srgbClr val="EDE3BD"/>
              </a:solidFill>
              <a:latin typeface="Georgia" charset="0"/>
            </a:endParaRPr>
          </a:p>
          <a:p>
            <a:endParaRPr lang="en-US" sz="800">
              <a:solidFill>
                <a:srgbClr val="EDE3BD"/>
              </a:solidFill>
              <a:latin typeface="Georgia" charset="0"/>
            </a:endParaRPr>
          </a:p>
        </p:txBody>
      </p:sp>
      <p:sp>
        <p:nvSpPr>
          <p:cNvPr id="6" name="TextBox 5"/>
          <p:cNvSpPr txBox="1"/>
          <p:nvPr/>
        </p:nvSpPr>
        <p:spPr>
          <a:xfrm>
            <a:off x="685800" y="3048000"/>
            <a:ext cx="4419600" cy="2800350"/>
          </a:xfrm>
          <a:prstGeom prst="rect">
            <a:avLst/>
          </a:prstGeom>
          <a:noFill/>
        </p:spPr>
        <p:txBody>
          <a:bodyPr>
            <a:spAutoFit/>
          </a:bodyPr>
          <a:lstStyle/>
          <a:p>
            <a:pPr>
              <a:defRPr/>
            </a:pPr>
            <a:r>
              <a:rPr lang="en-US" sz="1600" u="sng" dirty="0">
                <a:solidFill>
                  <a:srgbClr val="000000"/>
                </a:solidFill>
                <a:cs typeface="+mn-cs"/>
              </a:rPr>
              <a:t>Dividend Strategy Investment Rationale:</a:t>
            </a:r>
          </a:p>
          <a:p>
            <a:pPr marL="285750" indent="-285750">
              <a:buFont typeface="Arial"/>
              <a:buChar char="•"/>
              <a:defRPr/>
            </a:pPr>
            <a:r>
              <a:rPr lang="en-US" sz="1600" dirty="0">
                <a:solidFill>
                  <a:srgbClr val="000000"/>
                </a:solidFill>
                <a:cs typeface="+mn-cs"/>
              </a:rPr>
              <a:t>Constant dividend increases since 1997, 7% dividend increase in May 2012.</a:t>
            </a:r>
          </a:p>
          <a:p>
            <a:pPr marL="285750" indent="-285750">
              <a:buFont typeface="Arial"/>
              <a:buChar char="•"/>
              <a:defRPr/>
            </a:pPr>
            <a:r>
              <a:rPr lang="en-US" sz="1600" dirty="0">
                <a:solidFill>
                  <a:srgbClr val="000000"/>
                </a:solidFill>
                <a:cs typeface="+mn-cs"/>
              </a:rPr>
              <a:t>Johnson and Johnson saw worldwide sales of $49.7 billion through Q1-Q3 in 2012. This included a domestic sales increase of 13.4% and an international sales increase of 1.4%.</a:t>
            </a:r>
          </a:p>
          <a:p>
            <a:pPr marL="285750" indent="-285750">
              <a:buFont typeface="Arial"/>
              <a:buChar char="•"/>
              <a:defRPr/>
            </a:pPr>
            <a:r>
              <a:rPr lang="en-US" sz="1600" dirty="0">
                <a:solidFill>
                  <a:srgbClr val="000000"/>
                </a:solidFill>
                <a:cs typeface="+mn-cs"/>
              </a:rPr>
              <a:t>The most diverse health care company, specializing in medical devices. </a:t>
            </a:r>
          </a:p>
          <a:p>
            <a:pPr marL="285750" indent="-285750">
              <a:buFont typeface="Arial"/>
              <a:buChar char="•"/>
              <a:defRPr/>
            </a:pPr>
            <a:r>
              <a:rPr lang="en-US" sz="1600" dirty="0">
                <a:solidFill>
                  <a:srgbClr val="000000"/>
                </a:solidFill>
                <a:cs typeface="+mn-cs"/>
              </a:rPr>
              <a:t>Very strong free cash flow of $12.46 billion</a:t>
            </a:r>
          </a:p>
        </p:txBody>
      </p:sp>
      <p:graphicFrame>
        <p:nvGraphicFramePr>
          <p:cNvPr id="17430" name="Group 1046"/>
          <p:cNvGraphicFramePr>
            <a:graphicFrameLocks noGrp="1"/>
          </p:cNvGraphicFramePr>
          <p:nvPr>
            <p:extLst>
              <p:ext uri="{D42A27DB-BD31-4B8C-83A1-F6EECF244321}">
                <p14:modId xmlns:p14="http://schemas.microsoft.com/office/powerpoint/2010/main" val="3748792950"/>
              </p:ext>
            </p:extLst>
          </p:nvPr>
        </p:nvGraphicFramePr>
        <p:xfrm>
          <a:off x="5181600" y="2819400"/>
          <a:ext cx="3962400" cy="2197104"/>
        </p:xfrm>
        <a:graphic>
          <a:graphicData uri="http://schemas.openxmlformats.org/drawingml/2006/table">
            <a:tbl>
              <a:tblPr/>
              <a:tblGrid>
                <a:gridCol w="1673225">
                  <a:extLst>
                    <a:ext uri="{9D8B030D-6E8A-4147-A177-3AD203B41FA5}">
                      <a16:colId xmlns:a16="http://schemas.microsoft.com/office/drawing/2014/main" val="20000"/>
                    </a:ext>
                  </a:extLst>
                </a:gridCol>
                <a:gridCol w="1328738">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tblGrid>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ＭＳ Ｐゴシック" charset="0"/>
                          <a:cs typeface="ＭＳ Ｐゴシック" charset="0"/>
                        </a:rPr>
                        <a:t>Dividend Criteria</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ＭＳ Ｐゴシック" charset="0"/>
                          <a:cs typeface="ＭＳ Ｐゴシック" charset="0"/>
                        </a:rPr>
                        <a:t>JNJ</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ＭＳ Ｐゴシック" charset="0"/>
                          <a:cs typeface="ＭＳ Ｐゴシック" charset="0"/>
                        </a:rPr>
                        <a:t>Industry</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Div Yield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3.07%</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3.32</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Quick Ratio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1.59</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1.79</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Cash from Investing</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$4.51 billion</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Cash from Operating</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$15.39 billion</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Annual Cash Dividends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  +</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Constant Dividends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Dividend Growth</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8399" name="TextBox 7"/>
          <p:cNvSpPr txBox="1">
            <a:spLocks noChangeArrowheads="1"/>
          </p:cNvSpPr>
          <p:nvPr/>
        </p:nvSpPr>
        <p:spPr bwMode="auto">
          <a:xfrm>
            <a:off x="5029200" y="5105400"/>
            <a:ext cx="3657600" cy="10779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Font typeface="Arial" charset="0"/>
              <a:buChar char="•"/>
            </a:pPr>
            <a:r>
              <a:rPr lang="en-US" sz="1600" dirty="0">
                <a:solidFill>
                  <a:srgbClr val="000000"/>
                </a:solidFill>
              </a:rPr>
              <a:t>Purchased 216 shares at $68.75</a:t>
            </a:r>
          </a:p>
          <a:p>
            <a:pPr lvl="1" eaLnBrk="1" hangingPunct="1">
              <a:buFont typeface="Arial" charset="0"/>
              <a:buChar char="•"/>
            </a:pPr>
            <a:r>
              <a:rPr lang="en-US" sz="1600" dirty="0">
                <a:solidFill>
                  <a:srgbClr val="000000"/>
                </a:solidFill>
              </a:rPr>
              <a:t>Return of 15.33% since investment on 11/16/12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a:t>Linn Energy</a:t>
            </a:r>
          </a:p>
        </p:txBody>
      </p:sp>
      <p:sp>
        <p:nvSpPr>
          <p:cNvPr id="3" name="Content Placeholder 2"/>
          <p:cNvSpPr>
            <a:spLocks noGrp="1"/>
          </p:cNvSpPr>
          <p:nvPr>
            <p:ph idx="1"/>
          </p:nvPr>
        </p:nvSpPr>
        <p:spPr>
          <a:xfrm>
            <a:off x="649251" y="1447803"/>
            <a:ext cx="7772400" cy="1447797"/>
          </a:xfrm>
        </p:spPr>
        <p:txBody>
          <a:bodyPr/>
          <a:lstStyle/>
          <a:p>
            <a:r>
              <a:rPr lang="en-US" sz="1600" dirty="0"/>
              <a:t>Linn Energy is an independent oil and natural gas company focused on the development, exploitation and acquisition of natural gas.  Headquartered in Houston, Texas it contains over two dozen domestic locations located in six operating regions throughout the United States: Mid-Continent Deep, Mid-Continent Shallow, Permian Basin, Michigan, California, and Williston Basin. </a:t>
            </a:r>
          </a:p>
        </p:txBody>
      </p:sp>
      <p:sp>
        <p:nvSpPr>
          <p:cNvPr id="4" name="Date Placeholder 3"/>
          <p:cNvSpPr>
            <a:spLocks noGrp="1"/>
          </p:cNvSpPr>
          <p:nvPr>
            <p:ph type="dt" sz="half" idx="11"/>
          </p:nvPr>
        </p:nvSpPr>
        <p:spPr>
          <a:xfrm>
            <a:off x="649251" y="6446840"/>
            <a:ext cx="1828800" cy="334962"/>
          </a:xfrm>
        </p:spPr>
        <p:txBody>
          <a:bodyPr/>
          <a:lstStyle/>
          <a:p>
            <a:pPr>
              <a:defRPr/>
            </a:pPr>
            <a:endParaRPr lang="en-US"/>
          </a:p>
          <a:p>
            <a:pPr>
              <a:defRPr/>
            </a:pPr>
            <a:endParaRPr lang="en-US"/>
          </a:p>
        </p:txBody>
      </p:sp>
      <p:graphicFrame>
        <p:nvGraphicFramePr>
          <p:cNvPr id="7" name="Group 1046"/>
          <p:cNvGraphicFramePr>
            <a:graphicFrameLocks noGrp="1"/>
          </p:cNvGraphicFramePr>
          <p:nvPr>
            <p:extLst>
              <p:ext uri="{D42A27DB-BD31-4B8C-83A1-F6EECF244321}">
                <p14:modId xmlns:p14="http://schemas.microsoft.com/office/powerpoint/2010/main" val="2433378081"/>
              </p:ext>
            </p:extLst>
          </p:nvPr>
        </p:nvGraphicFramePr>
        <p:xfrm>
          <a:off x="4953000" y="2971800"/>
          <a:ext cx="3962400" cy="2197104"/>
        </p:xfrm>
        <a:graphic>
          <a:graphicData uri="http://schemas.openxmlformats.org/drawingml/2006/table">
            <a:tbl>
              <a:tblPr/>
              <a:tblGrid>
                <a:gridCol w="1673225">
                  <a:extLst>
                    <a:ext uri="{9D8B030D-6E8A-4147-A177-3AD203B41FA5}">
                      <a16:colId xmlns:a16="http://schemas.microsoft.com/office/drawing/2014/main" val="20000"/>
                    </a:ext>
                  </a:extLst>
                </a:gridCol>
                <a:gridCol w="1328738">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tblGrid>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ＭＳ Ｐゴシック" charset="0"/>
                          <a:cs typeface="ＭＳ Ｐゴシック" charset="0"/>
                        </a:rPr>
                        <a:t>Dividend Criteria</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ＭＳ Ｐゴシック" charset="0"/>
                          <a:cs typeface="ＭＳ Ｐゴシック" charset="0"/>
                        </a:rPr>
                        <a:t>LINE</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ＭＳ Ｐゴシック" charset="0"/>
                          <a:cs typeface="ＭＳ Ｐゴシック" charset="0"/>
                        </a:rPr>
                        <a:t>Industry</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Div Yield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7.96%</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3.2</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Quick Ratio &gt; Industry</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0.51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0.34</a:t>
                      </a: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Cash from Investing</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$3.68 billion</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Cash from Operating</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$350.9 million</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Annual Cash Dividends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$596.9 million</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Constant Dividends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Dividend Growth</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ＭＳ Ｐゴシック" charset="0"/>
                          <a:cs typeface="ＭＳ Ｐゴシック" charset="0"/>
                        </a:rPr>
                        <a:t>Yes</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New Roman"/>
                        <a:ea typeface="ＭＳ Ｐゴシック" charset="0"/>
                        <a:cs typeface="ＭＳ Ｐゴシック" charset="0"/>
                      </a:endParaRPr>
                    </a:p>
                  </a:txBody>
                  <a:tcPr marL="12700" marR="12700" marT="1270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 name="TextBox 8"/>
          <p:cNvSpPr txBox="1"/>
          <p:nvPr/>
        </p:nvSpPr>
        <p:spPr>
          <a:xfrm>
            <a:off x="685800" y="2971800"/>
            <a:ext cx="4419600" cy="2554545"/>
          </a:xfrm>
          <a:prstGeom prst="rect">
            <a:avLst/>
          </a:prstGeom>
          <a:noFill/>
        </p:spPr>
        <p:txBody>
          <a:bodyPr>
            <a:spAutoFit/>
          </a:bodyPr>
          <a:lstStyle/>
          <a:p>
            <a:pPr>
              <a:defRPr/>
            </a:pPr>
            <a:r>
              <a:rPr lang="en-US" sz="1600" u="sng" dirty="0">
                <a:solidFill>
                  <a:srgbClr val="000000"/>
                </a:solidFill>
                <a:cs typeface="+mn-cs"/>
              </a:rPr>
              <a:t>Dividend Strategy Investment Rationale:</a:t>
            </a:r>
          </a:p>
          <a:p>
            <a:pPr marL="285750" indent="-285750">
              <a:buFont typeface="Arial"/>
              <a:buChar char="•"/>
              <a:defRPr/>
            </a:pPr>
            <a:r>
              <a:rPr lang="en-US" sz="1600" dirty="0">
                <a:solidFill>
                  <a:srgbClr val="000000"/>
                </a:solidFill>
                <a:cs typeface="+mn-cs"/>
              </a:rPr>
              <a:t>Constant dividend increases since IPO in 2006, including 6% dividend increase in 2012.</a:t>
            </a:r>
          </a:p>
          <a:p>
            <a:pPr marL="285750" indent="-285750">
              <a:buFont typeface="Arial"/>
              <a:buChar char="•"/>
              <a:defRPr/>
            </a:pPr>
            <a:r>
              <a:rPr lang="en-US" sz="1600" dirty="0">
                <a:solidFill>
                  <a:srgbClr val="000000"/>
                </a:solidFill>
                <a:cs typeface="+mn-cs"/>
              </a:rPr>
              <a:t>Linn Energy has seen a 73.7% increase in year-over-year quarterly revenue growth, including a 210.3% sales increase from 2010-2011</a:t>
            </a:r>
          </a:p>
          <a:p>
            <a:pPr marL="285750" indent="-285750">
              <a:buFont typeface="Arial"/>
              <a:buChar char="•"/>
              <a:defRPr/>
            </a:pPr>
            <a:r>
              <a:rPr lang="en-US" sz="1600" dirty="0">
                <a:solidFill>
                  <a:srgbClr val="000000"/>
                </a:solidFill>
                <a:cs typeface="+mn-cs"/>
              </a:rPr>
              <a:t>LINE provides beta of 0.69, well below industry average of 1.47</a:t>
            </a:r>
          </a:p>
        </p:txBody>
      </p:sp>
      <p:sp>
        <p:nvSpPr>
          <p:cNvPr id="10" name="TextBox 9"/>
          <p:cNvSpPr txBox="1"/>
          <p:nvPr/>
        </p:nvSpPr>
        <p:spPr>
          <a:xfrm>
            <a:off x="4953000" y="5181600"/>
            <a:ext cx="4038600" cy="1077218"/>
          </a:xfrm>
          <a:prstGeom prst="rect">
            <a:avLst/>
          </a:prstGeom>
          <a:noFill/>
        </p:spPr>
        <p:txBody>
          <a:bodyPr wrap="square" rtlCol="0">
            <a:spAutoFit/>
          </a:bodyPr>
          <a:lstStyle/>
          <a:p>
            <a:pPr marL="285750" indent="-285750">
              <a:buFont typeface="Arial"/>
              <a:buChar char="•"/>
            </a:pPr>
            <a:r>
              <a:rPr lang="en-US" sz="1600" dirty="0"/>
              <a:t>Purchased 280 shares at $38.33</a:t>
            </a:r>
          </a:p>
          <a:p>
            <a:pPr marL="285750" indent="-285750">
              <a:buFont typeface="Arial"/>
              <a:buChar char="•"/>
            </a:pPr>
            <a:r>
              <a:rPr lang="en-US" sz="1600" dirty="0"/>
              <a:t>Return of (-3.154%) since acquisition on 2/22/2013</a:t>
            </a:r>
          </a:p>
          <a:p>
            <a:r>
              <a:rPr lang="en-US" sz="1600" dirty="0"/>
              <a:t> </a:t>
            </a:r>
          </a:p>
        </p:txBody>
      </p:sp>
    </p:spTree>
    <p:extLst>
      <p:ext uri="{BB962C8B-B14F-4D97-AF65-F5344CB8AC3E}">
        <p14:creationId xmlns:p14="http://schemas.microsoft.com/office/powerpoint/2010/main" val="415223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6505" y="304800"/>
            <a:ext cx="9144000" cy="1143000"/>
          </a:xfrm>
        </p:spPr>
        <p:txBody>
          <a:bodyPr/>
          <a:lstStyle/>
          <a:p>
            <a:r>
              <a:rPr lang="en-US" dirty="0"/>
              <a:t>	U.S. Trade Deficit</a:t>
            </a:r>
          </a:p>
        </p:txBody>
      </p:sp>
      <p:sp>
        <p:nvSpPr>
          <p:cNvPr id="8195" name="Content Placeholder 2"/>
          <p:cNvSpPr>
            <a:spLocks noGrp="1"/>
          </p:cNvSpPr>
          <p:nvPr>
            <p:ph idx="1"/>
          </p:nvPr>
        </p:nvSpPr>
        <p:spPr>
          <a:xfrm>
            <a:off x="914400" y="1295400"/>
            <a:ext cx="7543800" cy="4572000"/>
          </a:xfrm>
        </p:spPr>
        <p:txBody>
          <a:bodyPr/>
          <a:lstStyle/>
          <a:p>
            <a:r>
              <a:rPr lang="en-US" sz="2000"/>
              <a:t>U.S. Census Bureau Announcement March 7</a:t>
            </a:r>
            <a:r>
              <a:rPr lang="en-US" sz="2000" baseline="30000"/>
              <a:t>th</a:t>
            </a:r>
            <a:r>
              <a:rPr lang="en-US" sz="2000"/>
              <a:t> </a:t>
            </a:r>
          </a:p>
          <a:p>
            <a:pPr lvl="1"/>
            <a:r>
              <a:rPr lang="en-US" sz="1800"/>
              <a:t>Total January </a:t>
            </a:r>
            <a:r>
              <a:rPr lang="en-US" sz="1800">
                <a:solidFill>
                  <a:srgbClr val="00B050"/>
                </a:solidFill>
              </a:rPr>
              <a:t>exports</a:t>
            </a:r>
            <a:r>
              <a:rPr lang="en-US" sz="1800"/>
              <a:t> of $184.5B and </a:t>
            </a:r>
            <a:r>
              <a:rPr lang="en-US" sz="1800">
                <a:solidFill>
                  <a:srgbClr val="FF0000"/>
                </a:solidFill>
              </a:rPr>
              <a:t>imports</a:t>
            </a:r>
            <a:r>
              <a:rPr lang="en-US" sz="1800"/>
              <a:t> of $228.9B </a:t>
            </a:r>
          </a:p>
          <a:p>
            <a:pPr lvl="2"/>
            <a:r>
              <a:rPr lang="en-US" sz="1200"/>
              <a:t>Goods and Services </a:t>
            </a:r>
            <a:r>
              <a:rPr lang="en-US" sz="1200">
                <a:solidFill>
                  <a:srgbClr val="FF0000"/>
                </a:solidFill>
              </a:rPr>
              <a:t>deficit of $44.4B </a:t>
            </a:r>
            <a:r>
              <a:rPr lang="en-US" sz="1200"/>
              <a:t>(up from $38.1B in December)</a:t>
            </a:r>
          </a:p>
          <a:p>
            <a:pPr lvl="2">
              <a:buFont typeface="Wingdings" pitchFamily="-65" charset="2"/>
              <a:buNone/>
            </a:pPr>
            <a:endParaRPr lang="en-US" sz="1200"/>
          </a:p>
          <a:p>
            <a:r>
              <a:rPr lang="en-US" sz="2000"/>
              <a:t>Deficit decreased $7.8B from Jan 2012 to Jan 2013</a:t>
            </a:r>
          </a:p>
          <a:p>
            <a:pPr lvl="1"/>
            <a:r>
              <a:rPr lang="en-US" sz="1800"/>
              <a:t>Exports were up </a:t>
            </a:r>
            <a:r>
              <a:rPr lang="en-US" sz="1800">
                <a:solidFill>
                  <a:srgbClr val="00B050"/>
                </a:solidFill>
              </a:rPr>
              <a:t>3.3%</a:t>
            </a:r>
            <a:r>
              <a:rPr lang="en-US" sz="1800"/>
              <a:t> and imports were down </a:t>
            </a:r>
            <a:r>
              <a:rPr lang="en-US" sz="1800">
                <a:solidFill>
                  <a:srgbClr val="FF0000"/>
                </a:solidFill>
              </a:rPr>
              <a:t>0.9%</a:t>
            </a:r>
          </a:p>
          <a:p>
            <a:pPr lvl="1"/>
            <a:endParaRPr lang="en-US" sz="1800">
              <a:solidFill>
                <a:srgbClr val="FF0000"/>
              </a:solidFill>
            </a:endParaRPr>
          </a:p>
          <a:p>
            <a:pPr lvl="1"/>
            <a:endParaRPr lang="en-US" sz="1800">
              <a:solidFill>
                <a:srgbClr val="FF0000"/>
              </a:solidFill>
            </a:endParaRPr>
          </a:p>
        </p:txBody>
      </p:sp>
      <p:sp>
        <p:nvSpPr>
          <p:cNvPr id="7172" name="Date Placeholder 3"/>
          <p:cNvSpPr>
            <a:spLocks noGrp="1"/>
          </p:cNvSpPr>
          <p:nvPr>
            <p:ph type="dt" sz="quarter" idx="11"/>
          </p:nvPr>
        </p:nvSpPr>
        <p:spPr>
          <a:xfrm>
            <a:off x="76200" y="6248400"/>
            <a:ext cx="2667000" cy="334963"/>
          </a:xfrm>
          <a:noFill/>
        </p:spPr>
        <p:txBody>
          <a:bodyPr/>
          <a:lstStyle/>
          <a:p>
            <a:endParaRPr lang="en-US" sz="1200">
              <a:solidFill>
                <a:srgbClr val="FF0000"/>
              </a:solidFill>
            </a:endParaRPr>
          </a:p>
          <a:p>
            <a:pPr algn="l"/>
            <a:r>
              <a:rPr lang="en-US" sz="900">
                <a:solidFill>
                  <a:srgbClr val="FFFFFF"/>
                </a:solidFill>
              </a:rPr>
              <a:t>Source:: U.S. Census</a:t>
            </a:r>
          </a:p>
        </p:txBody>
      </p:sp>
      <p:pic>
        <p:nvPicPr>
          <p:cNvPr id="8197" name="Picture 5"/>
          <p:cNvPicPr>
            <a:picLocks noChangeAspect="1" noChangeArrowheads="1"/>
          </p:cNvPicPr>
          <p:nvPr/>
        </p:nvPicPr>
        <p:blipFill>
          <a:blip r:embed="rId2"/>
          <a:srcRect/>
          <a:stretch>
            <a:fillRect/>
          </a:stretch>
        </p:blipFill>
        <p:spPr bwMode="auto">
          <a:xfrm>
            <a:off x="2362200" y="3200400"/>
            <a:ext cx="4095750" cy="2900363"/>
          </a:xfrm>
          <a:prstGeom prst="rect">
            <a:avLst/>
          </a:prstGeom>
          <a:noFill/>
          <a:ln w="9525">
            <a:noFill/>
            <a:miter lim="800000"/>
            <a:headEnd/>
            <a:tailEnd/>
          </a:ln>
          <a:effectLst>
            <a:outerShdw blurRad="292100" dist="139700" dir="2700000" algn="tl" rotWithShape="0">
              <a:srgbClr val="333333">
                <a:alpha val="64999"/>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800">
              <a:solidFill>
                <a:srgbClr val="EDE3BD"/>
              </a:solidFill>
              <a:latin typeface="Georgia" pitchFamily="18" charset="0"/>
            </a:endParaRPr>
          </a:p>
          <a:p>
            <a:endParaRPr lang="en-US" sz="800">
              <a:solidFill>
                <a:srgbClr val="EDE3BD"/>
              </a:solidFill>
              <a:latin typeface="Georgia" pitchFamily="18" charset="0"/>
            </a:endParaRPr>
          </a:p>
        </p:txBody>
      </p:sp>
      <p:sp>
        <p:nvSpPr>
          <p:cNvPr id="7" name="Rectangle 3"/>
          <p:cNvSpPr txBox="1">
            <a:spLocks noChangeArrowheads="1"/>
          </p:cNvSpPr>
          <p:nvPr/>
        </p:nvSpPr>
        <p:spPr bwMode="auto">
          <a:xfrm>
            <a:off x="838200" y="2133600"/>
            <a:ext cx="7772400" cy="3870325"/>
          </a:xfrm>
          <a:prstGeom prst="rect">
            <a:avLst/>
          </a:prstGeom>
          <a:noFill/>
          <a:ln w="9525">
            <a:noFill/>
            <a:miter lim="800000"/>
            <a:headEnd/>
            <a:tailEnd/>
          </a:ln>
        </p:spPr>
        <p:txBody>
          <a:bodyPr/>
          <a:lstStyle/>
          <a:p>
            <a:pPr marL="455613" lvl="1" indent="-173038">
              <a:spcBef>
                <a:spcPct val="20000"/>
              </a:spcBef>
              <a:buSzPct val="75000"/>
              <a:buFont typeface="Wingdings" pitchFamily="-107" charset="2"/>
              <a:buChar char="§"/>
              <a:defRPr/>
            </a:pPr>
            <a:endParaRPr lang="en-US" sz="2000" kern="0" dirty="0">
              <a:latin typeface="Times New Roman" pitchFamily="18" charset="0"/>
              <a:ea typeface="+mn-ea"/>
              <a:cs typeface="Times New Roman" pitchFamily="18" charset="0"/>
            </a:endParaRPr>
          </a:p>
        </p:txBody>
      </p:sp>
      <p:sp>
        <p:nvSpPr>
          <p:cNvPr id="59396" name="AutoShape 7" descr="Z"/>
          <p:cNvSpPr>
            <a:spLocks noChangeAspect="1" noChangeArrowheads="1"/>
          </p:cNvSpPr>
          <p:nvPr/>
        </p:nvSpPr>
        <p:spPr bwMode="auto">
          <a:xfrm>
            <a:off x="3790950" y="2695575"/>
            <a:ext cx="15621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397" name="Rectangle 2"/>
          <p:cNvSpPr txBox="1">
            <a:spLocks noChangeArrowheads="1"/>
          </p:cNvSpPr>
          <p:nvPr/>
        </p:nvSpPr>
        <p:spPr bwMode="auto">
          <a:xfrm>
            <a:off x="0" y="25146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200">
                <a:solidFill>
                  <a:schemeClr val="tx2"/>
                </a:solidFill>
                <a:latin typeface="Georgia" pitchFamily="18" charset="0"/>
              </a:rPr>
              <a:t>	ETF Strategy Analysis</a:t>
            </a:r>
          </a:p>
        </p:txBody>
      </p:sp>
    </p:spTree>
    <p:extLst>
      <p:ext uri="{BB962C8B-B14F-4D97-AF65-F5344CB8AC3E}">
        <p14:creationId xmlns:p14="http://schemas.microsoft.com/office/powerpoint/2010/main" val="741146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609600"/>
            <a:ext cx="9144000" cy="1143000"/>
          </a:xfrm>
        </p:spPr>
        <p:txBody>
          <a:bodyPr/>
          <a:lstStyle/>
          <a:p>
            <a:r>
              <a:rPr lang="en-US">
                <a:solidFill>
                  <a:srgbClr val="006600"/>
                </a:solidFill>
              </a:rPr>
              <a:t>	</a:t>
            </a:r>
            <a:r>
              <a:rPr lang="en-US"/>
              <a:t> ETF Growth &amp; Value Strategies </a:t>
            </a:r>
            <a:endParaRPr lang="en-US">
              <a:solidFill>
                <a:srgbClr val="006600"/>
              </a:solidFill>
            </a:endParaRPr>
          </a:p>
        </p:txBody>
      </p:sp>
      <p:sp>
        <p:nvSpPr>
          <p:cNvPr id="60419" name="Content Placeholder 3"/>
          <p:cNvSpPr>
            <a:spLocks noGrp="1"/>
          </p:cNvSpPr>
          <p:nvPr>
            <p:ph idx="1"/>
          </p:nvPr>
        </p:nvSpPr>
        <p:spPr>
          <a:xfrm>
            <a:off x="685800" y="1905000"/>
            <a:ext cx="7848600" cy="3870325"/>
          </a:xfrm>
        </p:spPr>
        <p:txBody>
          <a:bodyPr/>
          <a:lstStyle/>
          <a:p>
            <a:pPr>
              <a:buFont typeface="Wingdings" pitchFamily="2" charset="2"/>
              <a:buNone/>
            </a:pPr>
            <a:r>
              <a:rPr lang="en-US" sz="1600" b="1"/>
              <a:t>Buy Criteria:		 </a:t>
            </a:r>
            <a:r>
              <a:rPr lang="en-US" sz="1600" b="1" u="sng"/>
              <a:t>Growth</a:t>
            </a:r>
            <a:r>
              <a:rPr lang="en-US" sz="1600" b="1"/>
              <a:t> 		          	</a:t>
            </a:r>
            <a:r>
              <a:rPr lang="en-US" sz="1600" b="1" u="sng"/>
              <a:t>Value </a:t>
            </a:r>
          </a:p>
          <a:p>
            <a:pPr>
              <a:buFont typeface="Wingdings" pitchFamily="2" charset="2"/>
              <a:buNone/>
            </a:pPr>
            <a:endParaRPr lang="en-US" sz="200" b="1"/>
          </a:p>
          <a:p>
            <a:r>
              <a:rPr lang="en-US" sz="1600"/>
              <a:t>Average 3 month volume:	≥ 600MM Shares 		≥ 600MM Shares 	</a:t>
            </a:r>
          </a:p>
          <a:p>
            <a:r>
              <a:rPr lang="en-US" sz="1600"/>
              <a:t>Portfolio P/E:		14 ≤ P/E ≤ 22		≤ S&amp;P 500</a:t>
            </a:r>
          </a:p>
          <a:p>
            <a:r>
              <a:rPr lang="en-US" sz="1600"/>
              <a:t>Beta (3 years): 		≤ 1.25 			≤ 1</a:t>
            </a:r>
          </a:p>
          <a:p>
            <a:r>
              <a:rPr lang="en-US" sz="1600"/>
              <a:t>Net Assets: 		≥ $250MM		≥ $250MM</a:t>
            </a:r>
          </a:p>
          <a:p>
            <a:r>
              <a:rPr lang="en-US" sz="1600"/>
              <a:t>Expense Ratio:		≤ 0.9%			≤ 0.9% </a:t>
            </a:r>
          </a:p>
          <a:p>
            <a:endParaRPr lang="en-US" sz="1600"/>
          </a:p>
          <a:p>
            <a:pPr>
              <a:buFont typeface="Wingdings" pitchFamily="2" charset="2"/>
              <a:buNone/>
            </a:pPr>
            <a:r>
              <a:rPr lang="en-US" sz="1600" b="1"/>
              <a:t>Evaluate:</a:t>
            </a:r>
          </a:p>
          <a:p>
            <a:r>
              <a:rPr lang="en-US" sz="1600"/>
              <a:t>P/E doesn</a:t>
            </a:r>
            <a:r>
              <a:rPr lang="ja-JP" altLang="en-US" sz="1600"/>
              <a:t>’</a:t>
            </a:r>
            <a:r>
              <a:rPr lang="en-US" altLang="ja-JP" sz="1600"/>
              <a:t>t meet criteria</a:t>
            </a:r>
          </a:p>
          <a:p>
            <a:r>
              <a:rPr lang="en-US" sz="1600"/>
              <a:t>Price drops 10%</a:t>
            </a:r>
          </a:p>
          <a:p>
            <a:pPr>
              <a:buFont typeface="Wingdings" pitchFamily="2" charset="2"/>
              <a:buNone/>
            </a:pPr>
            <a:endParaRPr lang="en-US" sz="1600"/>
          </a:p>
          <a:p>
            <a:pPr>
              <a:buFont typeface="Wingdings" pitchFamily="2" charset="2"/>
              <a:buNone/>
            </a:pPr>
            <a:r>
              <a:rPr lang="en-US" sz="1600"/>
              <a:t>	</a:t>
            </a:r>
          </a:p>
        </p:txBody>
      </p:sp>
      <p:sp>
        <p:nvSpPr>
          <p:cNvPr id="5" name="Content Placeholder 3"/>
          <p:cNvSpPr txBox="1">
            <a:spLocks/>
          </p:cNvSpPr>
          <p:nvPr/>
        </p:nvSpPr>
        <p:spPr bwMode="auto">
          <a:xfrm>
            <a:off x="3429000" y="3990975"/>
            <a:ext cx="5029200" cy="1190625"/>
          </a:xfrm>
          <a:prstGeom prst="rect">
            <a:avLst/>
          </a:prstGeom>
          <a:noFill/>
          <a:ln w="9525">
            <a:noFill/>
            <a:miter lim="800000"/>
            <a:headEnd/>
            <a:tailEnd/>
          </a:ln>
        </p:spPr>
        <p:txBody>
          <a:bodyPr/>
          <a:lstStyle/>
          <a:p>
            <a:pPr marL="168275" indent="-168275" eaLnBrk="0" hangingPunct="0">
              <a:spcBef>
                <a:spcPct val="20000"/>
              </a:spcBef>
              <a:buSzPct val="75000"/>
              <a:buFont typeface="Wingdings" pitchFamily="-112" charset="2"/>
              <a:buNone/>
              <a:defRPr/>
            </a:pPr>
            <a:r>
              <a:rPr lang="en-US" sz="1600" b="1" kern="0" dirty="0">
                <a:latin typeface="+mn-lt"/>
                <a:ea typeface="+mn-ea"/>
              </a:rPr>
              <a:t>Sell Criteria:</a:t>
            </a:r>
          </a:p>
          <a:p>
            <a:pPr marL="168275" indent="-168275" eaLnBrk="0" hangingPunct="0">
              <a:spcBef>
                <a:spcPct val="20000"/>
              </a:spcBef>
              <a:buSzPct val="75000"/>
              <a:buFont typeface="Wingdings" pitchFamily="2" charset="2"/>
              <a:buChar char="§"/>
              <a:defRPr/>
            </a:pPr>
            <a:r>
              <a:rPr lang="en-US" sz="1600" kern="0" dirty="0">
                <a:latin typeface="+mn-lt"/>
                <a:ea typeface="+mn-ea"/>
              </a:rPr>
              <a:t>Sector no longer viewed favorably</a:t>
            </a:r>
          </a:p>
          <a:p>
            <a:pPr marL="168275" indent="-168275" eaLnBrk="0" hangingPunct="0">
              <a:spcBef>
                <a:spcPct val="20000"/>
              </a:spcBef>
              <a:buSzPct val="75000"/>
              <a:buFont typeface="Wingdings" pitchFamily="2" charset="2"/>
              <a:buChar char="§"/>
              <a:defRPr/>
            </a:pPr>
            <a:r>
              <a:rPr lang="en-US" sz="1600" kern="0" dirty="0">
                <a:latin typeface="+mn-lt"/>
                <a:ea typeface="+mn-ea"/>
              </a:rPr>
              <a:t>Superior investment alternatives are identified </a:t>
            </a:r>
          </a:p>
          <a:p>
            <a:pPr marL="168275" indent="-168275" eaLnBrk="0" hangingPunct="0">
              <a:spcBef>
                <a:spcPct val="20000"/>
              </a:spcBef>
              <a:buSzPct val="75000"/>
              <a:buFont typeface="Wingdings" pitchFamily="-112" charset="2"/>
              <a:buNone/>
              <a:defRPr/>
            </a:pPr>
            <a:endParaRPr lang="en-US" sz="1600" kern="0" dirty="0">
              <a:latin typeface="+mn-lt"/>
              <a:ea typeface="+mn-ea"/>
            </a:endParaRPr>
          </a:p>
          <a:p>
            <a:pPr marL="168275" indent="-168275" eaLnBrk="0" hangingPunct="0">
              <a:spcBef>
                <a:spcPct val="20000"/>
              </a:spcBef>
              <a:buSzPct val="75000"/>
              <a:buFont typeface="Wingdings" pitchFamily="-112" charset="2"/>
              <a:buNone/>
              <a:defRPr/>
            </a:pPr>
            <a:r>
              <a:rPr lang="en-US" sz="1600" kern="0" dirty="0">
                <a:latin typeface="+mn-lt"/>
                <a:ea typeface="+mn-ea"/>
              </a:rPr>
              <a:t>	</a:t>
            </a:r>
          </a:p>
        </p:txBody>
      </p:sp>
    </p:spTree>
    <p:extLst>
      <p:ext uri="{BB962C8B-B14F-4D97-AF65-F5344CB8AC3E}">
        <p14:creationId xmlns:p14="http://schemas.microsoft.com/office/powerpoint/2010/main" val="1028303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609600"/>
            <a:ext cx="9144000" cy="1143000"/>
          </a:xfrm>
        </p:spPr>
        <p:txBody>
          <a:bodyPr/>
          <a:lstStyle/>
          <a:p>
            <a:r>
              <a:rPr lang="en-US"/>
              <a:t>	ETF Strategy</a:t>
            </a:r>
          </a:p>
        </p:txBody>
      </p:sp>
      <p:sp>
        <p:nvSpPr>
          <p:cNvPr id="61443" name="Content Placeholder 6"/>
          <p:cNvSpPr>
            <a:spLocks noGrp="1"/>
          </p:cNvSpPr>
          <p:nvPr>
            <p:ph idx="1"/>
          </p:nvPr>
        </p:nvSpPr>
        <p:spPr>
          <a:xfrm>
            <a:off x="685800" y="1600200"/>
            <a:ext cx="3886200" cy="3870325"/>
          </a:xfrm>
        </p:spPr>
        <p:txBody>
          <a:bodyPr>
            <a:normAutofit fontScale="85000" lnSpcReduction="20000"/>
          </a:bodyPr>
          <a:lstStyle/>
          <a:p>
            <a:r>
              <a:rPr lang="en-US" sz="1600" dirty="0"/>
              <a:t>The Fund's objective is to outperform the S&amp;P 500 by over and underweighting different sectors.</a:t>
            </a:r>
          </a:p>
          <a:p>
            <a:r>
              <a:rPr lang="en-US" sz="1600" dirty="0"/>
              <a:t>Initially, we purchased 9 ETFs to represent the different sectors and weighted our holdings accordingly.</a:t>
            </a:r>
          </a:p>
          <a:p>
            <a:r>
              <a:rPr lang="en-US" sz="1600" dirty="0"/>
              <a:t>We sold off portions of ETFs in order to purchase individual stocks within that sector. </a:t>
            </a:r>
            <a:endParaRPr lang="en-US" dirty="0"/>
          </a:p>
          <a:p>
            <a:r>
              <a:rPr lang="en-US" sz="1600" dirty="0"/>
              <a:t>As of 3/21, The Fund maintains holdings in all ETFs except Health Care.</a:t>
            </a:r>
          </a:p>
          <a:p>
            <a:r>
              <a:rPr lang="en-US" sz="1600" dirty="0"/>
              <a:t>Information Technology ETF continued to underperform this semester so portions were reallocated to stocks from other sectors</a:t>
            </a:r>
          </a:p>
          <a:p>
            <a:r>
              <a:rPr lang="en-US" sz="1600" dirty="0"/>
              <a:t>Underperforming investments were sold and reallocated to rebalance the portfolio throughout the semester</a:t>
            </a:r>
          </a:p>
          <a:p>
            <a:r>
              <a:rPr lang="en-US" sz="1600" dirty="0"/>
              <a:t>The overall percentage of ETF investments in The Fund decreased from 41.04% to 37.33%</a:t>
            </a:r>
          </a:p>
        </p:txBody>
      </p:sp>
      <p:graphicFrame>
        <p:nvGraphicFramePr>
          <p:cNvPr id="2" name="Table 1"/>
          <p:cNvGraphicFramePr>
            <a:graphicFrameLocks noGrp="1"/>
          </p:cNvGraphicFramePr>
          <p:nvPr/>
        </p:nvGraphicFramePr>
        <p:xfrm>
          <a:off x="6172200" y="1219200"/>
          <a:ext cx="1905000" cy="4741860"/>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474186">
                <a:tc>
                  <a:txBody>
                    <a:bodyPr/>
                    <a:lstStyle/>
                    <a:p>
                      <a:r>
                        <a:rPr lang="en-US" sz="900" dirty="0">
                          <a:latin typeface="Times New Roman" pitchFamily="18" charset="0"/>
                          <a:cs typeface="Times New Roman" pitchFamily="18" charset="0"/>
                        </a:rPr>
                        <a:t>ETF </a:t>
                      </a:r>
                    </a:p>
                  </a:txBody>
                  <a:tcPr marT="45725" marB="45725"/>
                </a:tc>
                <a:tc>
                  <a:txBody>
                    <a:bodyPr/>
                    <a:lstStyle/>
                    <a:p>
                      <a:r>
                        <a:rPr lang="en-US" sz="900" dirty="0">
                          <a:latin typeface="Times New Roman" pitchFamily="18" charset="0"/>
                          <a:cs typeface="Times New Roman" pitchFamily="18" charset="0"/>
                        </a:rPr>
                        <a:t>Ticker</a:t>
                      </a:r>
                    </a:p>
                  </a:txBody>
                  <a:tcPr marT="45725" marB="45725"/>
                </a:tc>
                <a:extLst>
                  <a:ext uri="{0D108BD9-81ED-4DB2-BD59-A6C34878D82A}">
                    <a16:rowId xmlns:a16="http://schemas.microsoft.com/office/drawing/2014/main" val="10000"/>
                  </a:ext>
                </a:extLst>
              </a:tr>
              <a:tr h="474186">
                <a:tc>
                  <a:txBody>
                    <a:bodyPr/>
                    <a:lstStyle/>
                    <a:p>
                      <a:r>
                        <a:rPr lang="en-US" sz="900" dirty="0">
                          <a:latin typeface="Times New Roman" pitchFamily="18" charset="0"/>
                          <a:cs typeface="Times New Roman" pitchFamily="18" charset="0"/>
                        </a:rPr>
                        <a:t>Consumer Discretionary</a:t>
                      </a:r>
                    </a:p>
                  </a:txBody>
                  <a:tcPr marT="45725" marB="45725"/>
                </a:tc>
                <a:tc>
                  <a:txBody>
                    <a:bodyPr/>
                    <a:lstStyle/>
                    <a:p>
                      <a:r>
                        <a:rPr lang="en-US" sz="900" dirty="0">
                          <a:latin typeface="Times New Roman" pitchFamily="18" charset="0"/>
                          <a:cs typeface="Times New Roman" pitchFamily="18" charset="0"/>
                        </a:rPr>
                        <a:t>XLY</a:t>
                      </a:r>
                    </a:p>
                  </a:txBody>
                  <a:tcPr marT="45725" marB="45725"/>
                </a:tc>
                <a:extLst>
                  <a:ext uri="{0D108BD9-81ED-4DB2-BD59-A6C34878D82A}">
                    <a16:rowId xmlns:a16="http://schemas.microsoft.com/office/drawing/2014/main" val="10001"/>
                  </a:ext>
                </a:extLst>
              </a:tr>
              <a:tr h="474186">
                <a:tc>
                  <a:txBody>
                    <a:bodyPr/>
                    <a:lstStyle/>
                    <a:p>
                      <a:r>
                        <a:rPr lang="en-US" sz="900" dirty="0">
                          <a:latin typeface="Times New Roman" pitchFamily="18" charset="0"/>
                          <a:cs typeface="Times New Roman" pitchFamily="18" charset="0"/>
                        </a:rPr>
                        <a:t>Consumer Staples</a:t>
                      </a:r>
                    </a:p>
                  </a:txBody>
                  <a:tcPr marT="45725" marB="45725"/>
                </a:tc>
                <a:tc>
                  <a:txBody>
                    <a:bodyPr/>
                    <a:lstStyle/>
                    <a:p>
                      <a:r>
                        <a:rPr lang="en-US" sz="900" dirty="0">
                          <a:latin typeface="Times New Roman" pitchFamily="18" charset="0"/>
                          <a:cs typeface="Times New Roman" pitchFamily="18" charset="0"/>
                        </a:rPr>
                        <a:t>XLP</a:t>
                      </a:r>
                    </a:p>
                  </a:txBody>
                  <a:tcPr marT="45725" marB="45725"/>
                </a:tc>
                <a:extLst>
                  <a:ext uri="{0D108BD9-81ED-4DB2-BD59-A6C34878D82A}">
                    <a16:rowId xmlns:a16="http://schemas.microsoft.com/office/drawing/2014/main" val="10002"/>
                  </a:ext>
                </a:extLst>
              </a:tr>
              <a:tr h="474186">
                <a:tc>
                  <a:txBody>
                    <a:bodyPr/>
                    <a:lstStyle/>
                    <a:p>
                      <a:r>
                        <a:rPr lang="en-US" sz="900" dirty="0">
                          <a:latin typeface="Times New Roman" pitchFamily="18" charset="0"/>
                          <a:cs typeface="Times New Roman" pitchFamily="18" charset="0"/>
                        </a:rPr>
                        <a:t>Energy</a:t>
                      </a:r>
                    </a:p>
                  </a:txBody>
                  <a:tcPr marT="45725" marB="45725"/>
                </a:tc>
                <a:tc>
                  <a:txBody>
                    <a:bodyPr/>
                    <a:lstStyle/>
                    <a:p>
                      <a:r>
                        <a:rPr lang="en-US" sz="900" dirty="0">
                          <a:latin typeface="Times New Roman" pitchFamily="18" charset="0"/>
                          <a:cs typeface="Times New Roman" pitchFamily="18" charset="0"/>
                        </a:rPr>
                        <a:t>XLE</a:t>
                      </a:r>
                    </a:p>
                  </a:txBody>
                  <a:tcPr marT="45725" marB="45725"/>
                </a:tc>
                <a:extLst>
                  <a:ext uri="{0D108BD9-81ED-4DB2-BD59-A6C34878D82A}">
                    <a16:rowId xmlns:a16="http://schemas.microsoft.com/office/drawing/2014/main" val="10003"/>
                  </a:ext>
                </a:extLst>
              </a:tr>
              <a:tr h="474186">
                <a:tc>
                  <a:txBody>
                    <a:bodyPr/>
                    <a:lstStyle/>
                    <a:p>
                      <a:r>
                        <a:rPr lang="en-US" sz="900" dirty="0">
                          <a:latin typeface="Times New Roman" pitchFamily="18" charset="0"/>
                          <a:cs typeface="Times New Roman" pitchFamily="18" charset="0"/>
                        </a:rPr>
                        <a:t>Financials</a:t>
                      </a:r>
                    </a:p>
                  </a:txBody>
                  <a:tcPr marT="45725" marB="45725"/>
                </a:tc>
                <a:tc>
                  <a:txBody>
                    <a:bodyPr/>
                    <a:lstStyle/>
                    <a:p>
                      <a:r>
                        <a:rPr lang="en-US" sz="900" dirty="0">
                          <a:latin typeface="Times New Roman" pitchFamily="18" charset="0"/>
                          <a:cs typeface="Times New Roman" pitchFamily="18" charset="0"/>
                        </a:rPr>
                        <a:t>XLF</a:t>
                      </a:r>
                    </a:p>
                    <a:p>
                      <a:endParaRPr lang="en-US" sz="900" dirty="0">
                        <a:latin typeface="Times New Roman" pitchFamily="18" charset="0"/>
                        <a:cs typeface="Times New Roman" pitchFamily="18" charset="0"/>
                      </a:endParaRPr>
                    </a:p>
                  </a:txBody>
                  <a:tcPr marT="45725" marB="45725"/>
                </a:tc>
                <a:extLst>
                  <a:ext uri="{0D108BD9-81ED-4DB2-BD59-A6C34878D82A}">
                    <a16:rowId xmlns:a16="http://schemas.microsoft.com/office/drawing/2014/main" val="10004"/>
                  </a:ext>
                </a:extLst>
              </a:tr>
              <a:tr h="474186">
                <a:tc>
                  <a:txBody>
                    <a:bodyPr/>
                    <a:lstStyle/>
                    <a:p>
                      <a:r>
                        <a:rPr lang="en-US" sz="900" dirty="0">
                          <a:latin typeface="Times New Roman" pitchFamily="18" charset="0"/>
                          <a:cs typeface="Times New Roman" pitchFamily="18" charset="0"/>
                        </a:rPr>
                        <a:t>Industrials</a:t>
                      </a:r>
                    </a:p>
                  </a:txBody>
                  <a:tcPr marT="45725" marB="45725"/>
                </a:tc>
                <a:tc>
                  <a:txBody>
                    <a:bodyPr/>
                    <a:lstStyle/>
                    <a:p>
                      <a:r>
                        <a:rPr lang="en-US" sz="900" dirty="0">
                          <a:latin typeface="Times New Roman" pitchFamily="18" charset="0"/>
                          <a:cs typeface="Times New Roman" pitchFamily="18" charset="0"/>
                        </a:rPr>
                        <a:t>XLI</a:t>
                      </a:r>
                    </a:p>
                  </a:txBody>
                  <a:tcPr marT="45725" marB="45725"/>
                </a:tc>
                <a:extLst>
                  <a:ext uri="{0D108BD9-81ED-4DB2-BD59-A6C34878D82A}">
                    <a16:rowId xmlns:a16="http://schemas.microsoft.com/office/drawing/2014/main" val="10005"/>
                  </a:ext>
                </a:extLst>
              </a:tr>
              <a:tr h="474186">
                <a:tc>
                  <a:txBody>
                    <a:bodyPr/>
                    <a:lstStyle/>
                    <a:p>
                      <a:r>
                        <a:rPr lang="en-US" sz="900" dirty="0">
                          <a:latin typeface="Times New Roman" pitchFamily="18" charset="0"/>
                          <a:cs typeface="Times New Roman" pitchFamily="18" charset="0"/>
                        </a:rPr>
                        <a:t>Information</a:t>
                      </a:r>
                      <a:r>
                        <a:rPr lang="en-US" sz="900" baseline="0" dirty="0">
                          <a:latin typeface="Times New Roman" pitchFamily="18" charset="0"/>
                          <a:cs typeface="Times New Roman" pitchFamily="18" charset="0"/>
                        </a:rPr>
                        <a:t> Technology</a:t>
                      </a:r>
                      <a:endParaRPr lang="en-US" sz="900" dirty="0">
                        <a:latin typeface="Times New Roman" pitchFamily="18" charset="0"/>
                        <a:cs typeface="Times New Roman" pitchFamily="18" charset="0"/>
                      </a:endParaRPr>
                    </a:p>
                  </a:txBody>
                  <a:tcPr marT="45725" marB="45725"/>
                </a:tc>
                <a:tc>
                  <a:txBody>
                    <a:bodyPr/>
                    <a:lstStyle/>
                    <a:p>
                      <a:r>
                        <a:rPr lang="en-US" sz="900" dirty="0">
                          <a:latin typeface="Times New Roman" pitchFamily="18" charset="0"/>
                          <a:cs typeface="Times New Roman" pitchFamily="18" charset="0"/>
                        </a:rPr>
                        <a:t>XLK</a:t>
                      </a:r>
                    </a:p>
                  </a:txBody>
                  <a:tcPr marT="45725" marB="45725"/>
                </a:tc>
                <a:extLst>
                  <a:ext uri="{0D108BD9-81ED-4DB2-BD59-A6C34878D82A}">
                    <a16:rowId xmlns:a16="http://schemas.microsoft.com/office/drawing/2014/main" val="10006"/>
                  </a:ext>
                </a:extLst>
              </a:tr>
              <a:tr h="474186">
                <a:tc>
                  <a:txBody>
                    <a:bodyPr/>
                    <a:lstStyle/>
                    <a:p>
                      <a:r>
                        <a:rPr lang="en-US" sz="900" dirty="0">
                          <a:latin typeface="Times New Roman" pitchFamily="18" charset="0"/>
                          <a:cs typeface="Times New Roman" pitchFamily="18" charset="0"/>
                        </a:rPr>
                        <a:t>Materials</a:t>
                      </a:r>
                    </a:p>
                  </a:txBody>
                  <a:tcPr marT="45725" marB="45725"/>
                </a:tc>
                <a:tc>
                  <a:txBody>
                    <a:bodyPr/>
                    <a:lstStyle/>
                    <a:p>
                      <a:r>
                        <a:rPr lang="en-US" sz="900" dirty="0">
                          <a:latin typeface="Times New Roman" pitchFamily="18" charset="0"/>
                          <a:cs typeface="Times New Roman" pitchFamily="18" charset="0"/>
                        </a:rPr>
                        <a:t>XLB</a:t>
                      </a:r>
                    </a:p>
                  </a:txBody>
                  <a:tcPr marT="45725" marB="45725"/>
                </a:tc>
                <a:extLst>
                  <a:ext uri="{0D108BD9-81ED-4DB2-BD59-A6C34878D82A}">
                    <a16:rowId xmlns:a16="http://schemas.microsoft.com/office/drawing/2014/main" val="10007"/>
                  </a:ext>
                </a:extLst>
              </a:tr>
              <a:tr h="474186">
                <a:tc>
                  <a:txBody>
                    <a:bodyPr/>
                    <a:lstStyle/>
                    <a:p>
                      <a:r>
                        <a:rPr lang="en-US" sz="900" dirty="0">
                          <a:latin typeface="Times New Roman" pitchFamily="18" charset="0"/>
                          <a:cs typeface="Times New Roman" pitchFamily="18" charset="0"/>
                        </a:rPr>
                        <a:t>Utilities</a:t>
                      </a:r>
                    </a:p>
                  </a:txBody>
                  <a:tcPr marT="45725" marB="45725"/>
                </a:tc>
                <a:tc>
                  <a:txBody>
                    <a:bodyPr/>
                    <a:lstStyle/>
                    <a:p>
                      <a:r>
                        <a:rPr lang="en-US" sz="900" dirty="0">
                          <a:latin typeface="Times New Roman" pitchFamily="18" charset="0"/>
                          <a:cs typeface="Times New Roman" pitchFamily="18" charset="0"/>
                        </a:rPr>
                        <a:t>XLU</a:t>
                      </a:r>
                    </a:p>
                  </a:txBody>
                  <a:tcPr marT="45725" marB="45725"/>
                </a:tc>
                <a:extLst>
                  <a:ext uri="{0D108BD9-81ED-4DB2-BD59-A6C34878D82A}">
                    <a16:rowId xmlns:a16="http://schemas.microsoft.com/office/drawing/2014/main" val="10008"/>
                  </a:ext>
                </a:extLst>
              </a:tr>
              <a:tr h="474186">
                <a:tc>
                  <a:txBody>
                    <a:bodyPr/>
                    <a:lstStyle/>
                    <a:p>
                      <a:r>
                        <a:rPr lang="en-US" sz="900" dirty="0">
                          <a:latin typeface="Times New Roman" pitchFamily="18" charset="0"/>
                          <a:cs typeface="Times New Roman" pitchFamily="18" charset="0"/>
                        </a:rPr>
                        <a:t>Health</a:t>
                      </a:r>
                      <a:r>
                        <a:rPr lang="en-US" sz="900" baseline="0" dirty="0">
                          <a:latin typeface="Times New Roman" pitchFamily="18" charset="0"/>
                          <a:cs typeface="Times New Roman" pitchFamily="18" charset="0"/>
                        </a:rPr>
                        <a:t> Care</a:t>
                      </a:r>
                      <a:endParaRPr lang="en-US" sz="900" dirty="0">
                        <a:latin typeface="Times New Roman" pitchFamily="18" charset="0"/>
                        <a:cs typeface="Times New Roman" pitchFamily="18" charset="0"/>
                      </a:endParaRPr>
                    </a:p>
                  </a:txBody>
                  <a:tcPr marT="45725" marB="45725"/>
                </a:tc>
                <a:tc>
                  <a:txBody>
                    <a:bodyPr/>
                    <a:lstStyle/>
                    <a:p>
                      <a:r>
                        <a:rPr lang="en-US" sz="900" dirty="0">
                          <a:latin typeface="Times New Roman" pitchFamily="18" charset="0"/>
                          <a:cs typeface="Times New Roman" pitchFamily="18" charset="0"/>
                        </a:rPr>
                        <a:t>XLV</a:t>
                      </a:r>
                    </a:p>
                  </a:txBody>
                  <a:tcPr marT="45725" marB="4572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03669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381000"/>
            <a:ext cx="7772400" cy="1143000"/>
          </a:xfrm>
        </p:spPr>
        <p:txBody>
          <a:bodyPr/>
          <a:lstStyle/>
          <a:p>
            <a:r>
              <a:rPr lang="en-US"/>
              <a:t>ETF Strategy Performance</a:t>
            </a:r>
          </a:p>
        </p:txBody>
      </p:sp>
      <p:sp>
        <p:nvSpPr>
          <p:cNvPr id="62467"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800">
              <a:solidFill>
                <a:srgbClr val="EDE3BD"/>
              </a:solidFill>
              <a:latin typeface="Georgia" pitchFamily="18" charset="0"/>
            </a:endParaRPr>
          </a:p>
          <a:p>
            <a:endParaRPr lang="en-US" sz="800">
              <a:solidFill>
                <a:srgbClr val="EDE3BD"/>
              </a:solidFill>
              <a:latin typeface="Georgia" pitchFamily="18" charset="0"/>
            </a:endParaRPr>
          </a:p>
        </p:txBody>
      </p:sp>
      <p:graphicFrame>
        <p:nvGraphicFramePr>
          <p:cNvPr id="22615" name="Group 1111"/>
          <p:cNvGraphicFramePr>
            <a:graphicFrameLocks noGrp="1"/>
          </p:cNvGraphicFramePr>
          <p:nvPr>
            <p:extLst>
              <p:ext uri="{D42A27DB-BD31-4B8C-83A1-F6EECF244321}">
                <p14:modId xmlns:p14="http://schemas.microsoft.com/office/powerpoint/2010/main" val="60526506"/>
              </p:ext>
            </p:extLst>
          </p:nvPr>
        </p:nvGraphicFramePr>
        <p:xfrm>
          <a:off x="304800" y="1295400"/>
          <a:ext cx="8610600" cy="4244658"/>
        </p:xfrm>
        <a:graphic>
          <a:graphicData uri="http://schemas.openxmlformats.org/drawingml/2006/table">
            <a:tbl>
              <a:tblPr/>
              <a:tblGrid>
                <a:gridCol w="835025">
                  <a:extLst>
                    <a:ext uri="{9D8B030D-6E8A-4147-A177-3AD203B41FA5}">
                      <a16:colId xmlns:a16="http://schemas.microsoft.com/office/drawing/2014/main" val="20000"/>
                    </a:ext>
                  </a:extLst>
                </a:gridCol>
                <a:gridCol w="1755775">
                  <a:extLst>
                    <a:ext uri="{9D8B030D-6E8A-4147-A177-3AD203B41FA5}">
                      <a16:colId xmlns:a16="http://schemas.microsoft.com/office/drawing/2014/main" val="20001"/>
                    </a:ext>
                  </a:extLst>
                </a:gridCol>
                <a:gridCol w="995363">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gridCol w="898525">
                  <a:extLst>
                    <a:ext uri="{9D8B030D-6E8A-4147-A177-3AD203B41FA5}">
                      <a16:colId xmlns:a16="http://schemas.microsoft.com/office/drawing/2014/main" val="20004"/>
                    </a:ext>
                  </a:extLst>
                </a:gridCol>
                <a:gridCol w="938212">
                  <a:extLst>
                    <a:ext uri="{9D8B030D-6E8A-4147-A177-3AD203B41FA5}">
                      <a16:colId xmlns:a16="http://schemas.microsoft.com/office/drawing/2014/main" val="20005"/>
                    </a:ext>
                  </a:extLst>
                </a:gridCol>
                <a:gridCol w="1273175">
                  <a:extLst>
                    <a:ext uri="{9D8B030D-6E8A-4147-A177-3AD203B41FA5}">
                      <a16:colId xmlns:a16="http://schemas.microsoft.com/office/drawing/2014/main" val="20006"/>
                    </a:ext>
                  </a:extLst>
                </a:gridCol>
                <a:gridCol w="835025">
                  <a:extLst>
                    <a:ext uri="{9D8B030D-6E8A-4147-A177-3AD203B41FA5}">
                      <a16:colId xmlns:a16="http://schemas.microsoft.com/office/drawing/2014/main" val="20007"/>
                    </a:ext>
                  </a:extLst>
                </a:gridCol>
              </a:tblGrid>
              <a:tr h="881063">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imes" charset="0"/>
                          <a:ea typeface="ＭＳ Ｐゴシック" charset="0"/>
                          <a:cs typeface="Times" charset="0"/>
                        </a:rPr>
                        <a:t>Company</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Acquisition</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 Price</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Date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Purchased</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Market</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 Price</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imes" charset="0"/>
                          <a:ea typeface="ＭＳ Ｐゴシック" charset="0"/>
                          <a:cs typeface="Times" charset="0"/>
                        </a:rPr>
                        <a:t>Market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imes" charset="0"/>
                          <a:ea typeface="ＭＳ Ｐゴシック" charset="0"/>
                          <a:cs typeface="Times" charset="0"/>
                        </a:rPr>
                        <a:t>Value</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Capital Gain/(Loss)</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charset="0"/>
                          <a:ea typeface="ＭＳ Ｐゴシック" charset="0"/>
                          <a:cs typeface="Times" charset="0"/>
                        </a:rPr>
                        <a:t>Return</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XLY</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Consumer Discretionary</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$46.87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9/28/12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$52.05 </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$11,994.16 </a:t>
                      </a:r>
                    </a:p>
                  </a:txBody>
                  <a:tcPr marL="0" marR="0" marT="0"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$1,193.86 </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11.054%</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XLP</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Consumer Staples</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$36.21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$38.99</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$49,318.86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$ 3,512.22 </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7.668%</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XLE</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Energy</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$73.72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$78.34</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$24,643.99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$1,452.53 </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6.263%</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XLF</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Financials</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$15.67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$18.20</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$28,053.83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$3,896.54 </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16.130%</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XLI</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Industrials</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$36.71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$41.50</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$22,445.32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$2,592.14 </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13.057%</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XLK</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Information-Technology</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$30.80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$29.97</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$42,642.60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chemeClr val="tx1"/>
                          </a:solidFill>
                          <a:effectLst/>
                          <a:latin typeface="Times" pitchFamily="18" charset="0"/>
                          <a:cs typeface="Times" pitchFamily="18" charset="0"/>
                        </a:rPr>
                        <a:t>      ($1,183.94)</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-2.701%</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XLB</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Materials</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$36.77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$39.25</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$16,151.38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$1,020.55 </a:t>
                      </a:r>
                    </a:p>
                  </a:txBody>
                  <a:tcPr marL="9525" marR="9525" marT="9525" marB="0" anchor="b">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6.745%</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XLU</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Utilities</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$36.41 </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10/2/12</a:t>
                      </a: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$38.14</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$7,867.89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$356.05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charset="0"/>
                          <a:ea typeface="ＭＳ Ｐゴシック" charset="0"/>
                          <a:cs typeface="Times" charset="0"/>
                        </a:rPr>
                        <a:t>4.740%</a:t>
                      </a: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imes" charset="0"/>
                          <a:ea typeface="ＭＳ Ｐゴシック" charset="0"/>
                          <a:cs typeface="Times" charset="0"/>
                        </a:rPr>
                        <a:t>Total:</a:t>
                      </a:r>
                    </a:p>
                  </a:txBody>
                  <a:tcPr marL="11601" marR="11601" marT="11601" marB="0" anchor="b" horzOverflow="overflow">
                    <a:lnL>
                      <a:noFill/>
                    </a:lnL>
                    <a:lnR>
                      <a:noFill/>
                    </a:lnR>
                    <a:lnT>
                      <a:noFill/>
                    </a:lnT>
                    <a:lnB>
                      <a:noFill/>
                    </a:lnB>
                    <a:lnTlToBr>
                      <a:noFill/>
                    </a:lnTlToBr>
                    <a:lnBlToTr>
                      <a:noFill/>
                    </a:lnBlToTr>
                    <a:noFill/>
                  </a:tcPr>
                </a:tc>
                <a:tc>
                  <a:txBody>
                    <a:bodyPr/>
                    <a:lstStyle/>
                    <a:p>
                      <a:pPr algn="r" fontAlgn="b"/>
                      <a:r>
                        <a:rPr lang="en-US" sz="1200" b="0" i="0" u="none" strike="noStrike" dirty="0">
                          <a:solidFill>
                            <a:srgbClr val="000000"/>
                          </a:solidFill>
                          <a:effectLst/>
                          <a:latin typeface="Times" pitchFamily="18" charset="0"/>
                          <a:cs typeface="Times" pitchFamily="18" charset="0"/>
                        </a:rPr>
                        <a:t>              $12,839.95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Times" charset="0"/>
                        <a:ea typeface="ＭＳ Ｐゴシック" charset="0"/>
                        <a:cs typeface="Times" charset="0"/>
                      </a:endParaRPr>
                    </a:p>
                  </a:txBody>
                  <a:tcPr marL="11601" marR="11601" marT="11601"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2550" name="TextBox 9"/>
          <p:cNvSpPr txBox="1">
            <a:spLocks noChangeArrowheads="1"/>
          </p:cNvSpPr>
          <p:nvPr/>
        </p:nvSpPr>
        <p:spPr bwMode="auto">
          <a:xfrm>
            <a:off x="228600" y="5562600"/>
            <a:ext cx="594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dirty="0">
                <a:solidFill>
                  <a:srgbClr val="000000"/>
                </a:solidFill>
                <a:latin typeface="Georgia" pitchFamily="18" charset="0"/>
              </a:rPr>
              <a:t>The ETF strategy comprises 37.33% of the SAP fund. </a:t>
            </a:r>
          </a:p>
        </p:txBody>
      </p:sp>
    </p:spTree>
    <p:extLst>
      <p:ext uri="{BB962C8B-B14F-4D97-AF65-F5344CB8AC3E}">
        <p14:creationId xmlns:p14="http://schemas.microsoft.com/office/powerpoint/2010/main" val="2577795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Strategic Analysis Contribution</a:t>
            </a:r>
          </a:p>
        </p:txBody>
      </p:sp>
      <p:sp>
        <p:nvSpPr>
          <p:cNvPr id="4" name="Date Placeholder 3"/>
          <p:cNvSpPr>
            <a:spLocks noGrp="1"/>
          </p:cNvSpPr>
          <p:nvPr>
            <p:ph type="dt" sz="half" idx="11"/>
          </p:nvPr>
        </p:nvSpPr>
        <p:spPr/>
        <p:txBody>
          <a:bodyPr/>
          <a:lstStyle/>
          <a:p>
            <a:pPr>
              <a:defRPr/>
            </a:pPr>
            <a:endParaRPr lang="en-US"/>
          </a:p>
        </p:txBody>
      </p:sp>
      <p:graphicFrame>
        <p:nvGraphicFramePr>
          <p:cNvPr id="7" name="Table 6"/>
          <p:cNvGraphicFramePr>
            <a:graphicFrameLocks noGrp="1"/>
          </p:cNvGraphicFramePr>
          <p:nvPr/>
        </p:nvGraphicFramePr>
        <p:xfrm>
          <a:off x="2717799" y="1752596"/>
          <a:ext cx="4764440" cy="3783504"/>
        </p:xfrm>
        <a:graphic>
          <a:graphicData uri="http://schemas.openxmlformats.org/drawingml/2006/table">
            <a:tbl>
              <a:tblPr/>
              <a:tblGrid>
                <a:gridCol w="2463803">
                  <a:extLst>
                    <a:ext uri="{9D8B030D-6E8A-4147-A177-3AD203B41FA5}">
                      <a16:colId xmlns:a16="http://schemas.microsoft.com/office/drawing/2014/main" val="20000"/>
                    </a:ext>
                  </a:extLst>
                </a:gridCol>
                <a:gridCol w="1435859">
                  <a:extLst>
                    <a:ext uri="{9D8B030D-6E8A-4147-A177-3AD203B41FA5}">
                      <a16:colId xmlns:a16="http://schemas.microsoft.com/office/drawing/2014/main" val="20001"/>
                    </a:ext>
                  </a:extLst>
                </a:gridCol>
                <a:gridCol w="864778">
                  <a:extLst>
                    <a:ext uri="{9D8B030D-6E8A-4147-A177-3AD203B41FA5}">
                      <a16:colId xmlns:a16="http://schemas.microsoft.com/office/drawing/2014/main" val="20002"/>
                    </a:ext>
                  </a:extLst>
                </a:gridCol>
              </a:tblGrid>
              <a:tr h="315292">
                <a:tc>
                  <a:txBody>
                    <a:bodyPr/>
                    <a:lstStyle/>
                    <a:p>
                      <a:pPr algn="l" fontAlgn="ctr"/>
                      <a:r>
                        <a:rPr lang="en-US" sz="1400" b="0" i="0" u="none" strike="noStrike" dirty="0">
                          <a:solidFill>
                            <a:srgbClr val="000000"/>
                          </a:solidFill>
                          <a:latin typeface="Times New Roman"/>
                        </a:rPr>
                        <a:t>Section 1.2 - Strategic Analysis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a:solidFill>
                            <a:srgbClr val="000000"/>
                          </a:solidFill>
                          <a:latin typeface="Times New Roman"/>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0" i="0" u="none" strike="noStrike">
                          <a:solidFill>
                            <a:srgbClr val="000000"/>
                          </a:solidFill>
                          <a:latin typeface="Times New Roman"/>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315292">
                <a:tc>
                  <a:txBody>
                    <a:bodyPr/>
                    <a:lstStyle/>
                    <a:p>
                      <a:pPr algn="l" fontAlgn="b"/>
                      <a:r>
                        <a:rPr lang="en-US" sz="1400" b="0" i="0" u="none" strike="noStrike">
                          <a:solidFill>
                            <a:srgbClr val="000000"/>
                          </a:solidFill>
                          <a:latin typeface="Times New Roman"/>
                        </a:rPr>
                        <a:t>Sector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Times New Roman"/>
                        </a:rPr>
                        <a:t>S&amp;P Contribution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Times New Roman"/>
                        </a:rPr>
                        <a:t>Portfolio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5292">
                <a:tc>
                  <a:txBody>
                    <a:bodyPr/>
                    <a:lstStyle/>
                    <a:p>
                      <a:pPr algn="l" fontAlgn="b"/>
                      <a:r>
                        <a:rPr lang="en-US" sz="1400" b="0" i="0" u="none" strike="noStrike" dirty="0">
                          <a:solidFill>
                            <a:srgbClr val="000000"/>
                          </a:solidFill>
                          <a:latin typeface="Times New Roman"/>
                        </a:rPr>
                        <a:t>Consumer Discretionary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11.230%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18.21%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292">
                <a:tc>
                  <a:txBody>
                    <a:bodyPr/>
                    <a:lstStyle/>
                    <a:p>
                      <a:pPr algn="l" fontAlgn="b"/>
                      <a:r>
                        <a:rPr lang="en-US" sz="1400" b="0" i="0" u="none" strike="noStrike">
                          <a:solidFill>
                            <a:srgbClr val="000000"/>
                          </a:solidFill>
                          <a:latin typeface="Times New Roman"/>
                        </a:rPr>
                        <a:t>Consumer Staples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10.920%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14.66%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292">
                <a:tc>
                  <a:txBody>
                    <a:bodyPr/>
                    <a:lstStyle/>
                    <a:p>
                      <a:pPr algn="l" fontAlgn="b"/>
                      <a:r>
                        <a:rPr lang="en-US" sz="1400" b="0" i="0" u="none" strike="noStrike">
                          <a:solidFill>
                            <a:srgbClr val="000000"/>
                          </a:solidFill>
                          <a:latin typeface="Times New Roman"/>
                        </a:rPr>
                        <a:t>Energy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11.130%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11.22%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292">
                <a:tc>
                  <a:txBody>
                    <a:bodyPr/>
                    <a:lstStyle/>
                    <a:p>
                      <a:pPr algn="l" fontAlgn="b"/>
                      <a:r>
                        <a:rPr lang="en-US" sz="1400" b="0" i="0" u="none" strike="noStrike">
                          <a:solidFill>
                            <a:srgbClr val="000000"/>
                          </a:solidFill>
                          <a:latin typeface="Times New Roman"/>
                        </a:rPr>
                        <a:t>Financials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Times New Roman"/>
                        </a:rPr>
                        <a:t>15.140%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10.02%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292">
                <a:tc>
                  <a:txBody>
                    <a:bodyPr/>
                    <a:lstStyle/>
                    <a:p>
                      <a:pPr algn="l" fontAlgn="b"/>
                      <a:r>
                        <a:rPr lang="en-US" sz="1400" b="0" i="0" u="none" strike="noStrike">
                          <a:solidFill>
                            <a:srgbClr val="000000"/>
                          </a:solidFill>
                          <a:latin typeface="Times New Roman"/>
                        </a:rPr>
                        <a:t>Health Care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12.260%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18.80%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292">
                <a:tc>
                  <a:txBody>
                    <a:bodyPr/>
                    <a:lstStyle/>
                    <a:p>
                      <a:pPr algn="l" fontAlgn="b"/>
                      <a:r>
                        <a:rPr lang="en-US" sz="1400" b="0" i="0" u="none" strike="noStrike">
                          <a:solidFill>
                            <a:srgbClr val="000000"/>
                          </a:solidFill>
                          <a:latin typeface="Times New Roman"/>
                        </a:rPr>
                        <a:t>Industrials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Times New Roman"/>
                        </a:rPr>
                        <a:t>10.140%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9.19%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292">
                <a:tc>
                  <a:txBody>
                    <a:bodyPr/>
                    <a:lstStyle/>
                    <a:p>
                      <a:pPr algn="l" fontAlgn="b"/>
                      <a:r>
                        <a:rPr lang="en-US" sz="1400" b="0" i="0" u="none" strike="noStrike">
                          <a:solidFill>
                            <a:srgbClr val="000000"/>
                          </a:solidFill>
                          <a:latin typeface="Times New Roman"/>
                        </a:rPr>
                        <a:t>Information-Technology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19.070%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7.90%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292">
                <a:tc>
                  <a:txBody>
                    <a:bodyPr/>
                    <a:lstStyle/>
                    <a:p>
                      <a:pPr algn="l" fontAlgn="b"/>
                      <a:r>
                        <a:rPr lang="en-US" sz="1400" b="0" i="0" u="none" strike="noStrike">
                          <a:solidFill>
                            <a:srgbClr val="000000"/>
                          </a:solidFill>
                          <a:latin typeface="Times New Roman"/>
                        </a:rPr>
                        <a:t>Materials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Times New Roman"/>
                        </a:rPr>
                        <a:t>3.520%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4.86%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292">
                <a:tc>
                  <a:txBody>
                    <a:bodyPr/>
                    <a:lstStyle/>
                    <a:p>
                      <a:pPr algn="l" fontAlgn="b"/>
                      <a:r>
                        <a:rPr lang="en-US" sz="1400" b="0" i="0" u="none" strike="noStrike">
                          <a:solidFill>
                            <a:srgbClr val="000000"/>
                          </a:solidFill>
                          <a:latin typeface="Times New Roman"/>
                        </a:rPr>
                        <a:t>Telecommunications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3.160%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Times New Roman"/>
                        </a:rPr>
                        <a:t>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292">
                <a:tc>
                  <a:txBody>
                    <a:bodyPr/>
                    <a:lstStyle/>
                    <a:p>
                      <a:pPr algn="l" fontAlgn="b"/>
                      <a:r>
                        <a:rPr lang="en-US" sz="1400" b="0" i="0" u="none" strike="noStrike">
                          <a:solidFill>
                            <a:srgbClr val="000000"/>
                          </a:solidFill>
                          <a:latin typeface="Times New Roman"/>
                        </a:rPr>
                        <a:t>Utilities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Times New Roman"/>
                        </a:rPr>
                        <a:t>3.450%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Times New Roman"/>
                        </a:rPr>
                        <a:t>1.44%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3169" y="0"/>
            <a:ext cx="7634093" cy="523220"/>
          </a:xfrm>
          <a:prstGeom prst="rect">
            <a:avLst/>
          </a:prstGeom>
          <a:noFill/>
        </p:spPr>
        <p:txBody>
          <a:bodyPr wrap="square" rtlCol="0">
            <a:spAutoFit/>
          </a:bodyPr>
          <a:lstStyle/>
          <a:p>
            <a:r>
              <a:rPr lang="en-US" sz="2800" dirty="0">
                <a:solidFill>
                  <a:schemeClr val="tx2"/>
                </a:solidFill>
                <a:latin typeface="+mj-lt"/>
                <a:ea typeface="+mj-ea"/>
                <a:cs typeface="+mj-cs"/>
              </a:rPr>
              <a:t>Composite</a:t>
            </a:r>
            <a:r>
              <a:rPr lang="en-US" dirty="0"/>
              <a:t> </a:t>
            </a:r>
            <a:r>
              <a:rPr lang="en-US" sz="2800" dirty="0">
                <a:solidFill>
                  <a:schemeClr val="tx2"/>
                </a:solidFill>
                <a:latin typeface="+mj-lt"/>
                <a:ea typeface="+mj-ea"/>
                <a:cs typeface="+mj-cs"/>
              </a:rPr>
              <a:t>List of Holdings Contd</a:t>
            </a:r>
            <a:r>
              <a:rPr lang="en-US" dirty="0"/>
              <a:t>.</a:t>
            </a:r>
          </a:p>
        </p:txBody>
      </p:sp>
      <p:graphicFrame>
        <p:nvGraphicFramePr>
          <p:cNvPr id="8" name="Table 7"/>
          <p:cNvGraphicFramePr>
            <a:graphicFrameLocks noGrp="1"/>
          </p:cNvGraphicFramePr>
          <p:nvPr/>
        </p:nvGraphicFramePr>
        <p:xfrm>
          <a:off x="1504286" y="704093"/>
          <a:ext cx="5032259" cy="5015281"/>
        </p:xfrm>
        <a:graphic>
          <a:graphicData uri="http://schemas.openxmlformats.org/drawingml/2006/table">
            <a:tbl>
              <a:tblPr/>
              <a:tblGrid>
                <a:gridCol w="2510140">
                  <a:extLst>
                    <a:ext uri="{9D8B030D-6E8A-4147-A177-3AD203B41FA5}">
                      <a16:colId xmlns:a16="http://schemas.microsoft.com/office/drawing/2014/main" val="20000"/>
                    </a:ext>
                  </a:extLst>
                </a:gridCol>
                <a:gridCol w="1021716">
                  <a:extLst>
                    <a:ext uri="{9D8B030D-6E8A-4147-A177-3AD203B41FA5}">
                      <a16:colId xmlns:a16="http://schemas.microsoft.com/office/drawing/2014/main" val="20001"/>
                    </a:ext>
                  </a:extLst>
                </a:gridCol>
                <a:gridCol w="43830">
                  <a:extLst>
                    <a:ext uri="{9D8B030D-6E8A-4147-A177-3AD203B41FA5}">
                      <a16:colId xmlns:a16="http://schemas.microsoft.com/office/drawing/2014/main" val="20002"/>
                    </a:ext>
                  </a:extLst>
                </a:gridCol>
                <a:gridCol w="744213">
                  <a:extLst>
                    <a:ext uri="{9D8B030D-6E8A-4147-A177-3AD203B41FA5}">
                      <a16:colId xmlns:a16="http://schemas.microsoft.com/office/drawing/2014/main" val="20003"/>
                    </a:ext>
                  </a:extLst>
                </a:gridCol>
                <a:gridCol w="43830">
                  <a:extLst>
                    <a:ext uri="{9D8B030D-6E8A-4147-A177-3AD203B41FA5}">
                      <a16:colId xmlns:a16="http://schemas.microsoft.com/office/drawing/2014/main" val="20004"/>
                    </a:ext>
                  </a:extLst>
                </a:gridCol>
                <a:gridCol w="668530">
                  <a:extLst>
                    <a:ext uri="{9D8B030D-6E8A-4147-A177-3AD203B41FA5}">
                      <a16:colId xmlns:a16="http://schemas.microsoft.com/office/drawing/2014/main" val="20005"/>
                    </a:ext>
                  </a:extLst>
                </a:gridCol>
              </a:tblGrid>
              <a:tr h="158267">
                <a:tc>
                  <a:txBody>
                    <a:bodyPr/>
                    <a:lstStyle/>
                    <a:p>
                      <a:pPr algn="ctr" fontAlgn="b"/>
                      <a:r>
                        <a:rPr lang="en-US" sz="1000" b="1" i="0" u="none" strike="noStrike">
                          <a:solidFill>
                            <a:srgbClr val="000000"/>
                          </a:solidFill>
                          <a:latin typeface="Calibri"/>
                        </a:rPr>
                        <a:t>SAP Fund Portfolio Holdings (Table)</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Ticker Symbol</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Mkt Value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Weights</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267">
                <a:tc>
                  <a:txBody>
                    <a:bodyPr/>
                    <a:lstStyle/>
                    <a:p>
                      <a:pPr algn="ctr" fontAlgn="b"/>
                      <a:r>
                        <a:rPr lang="en-US" sz="1000" b="0" i="0" u="none" strike="noStrike">
                          <a:solidFill>
                            <a:srgbClr val="000000"/>
                          </a:solidFill>
                          <a:latin typeface="Times New Roman"/>
                        </a:rPr>
                        <a:t>Unitedhealth Group, Inc.</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UNH</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$22,283.51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4.02%</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267">
                <a:tc>
                  <a:txBody>
                    <a:bodyPr/>
                    <a:lstStyle/>
                    <a:p>
                      <a:pPr algn="ctr" fontAlgn="b"/>
                      <a:r>
                        <a:rPr lang="en-US" sz="1000" b="0" i="0" u="none" strike="noStrike">
                          <a:solidFill>
                            <a:srgbClr val="000000"/>
                          </a:solidFill>
                          <a:latin typeface="Times New Roman"/>
                        </a:rPr>
                        <a:t>Celegene Corporation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CELG</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Times New Roman"/>
                        </a:rPr>
                        <a:t> $27,064.10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4.88%</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267">
                <a:tc>
                  <a:txBody>
                    <a:bodyPr/>
                    <a:lstStyle/>
                    <a:p>
                      <a:pPr algn="ctr" fontAlgn="b"/>
                      <a:r>
                        <a:rPr lang="en-US" sz="1000" b="0" i="0" u="none" strike="noStrike">
                          <a:solidFill>
                            <a:srgbClr val="000000"/>
                          </a:solidFill>
                          <a:latin typeface="Times New Roman"/>
                        </a:rPr>
                        <a:t>Starbuck's Corporation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SBUX</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Times New Roman"/>
                        </a:rPr>
                        <a:t> $23,185.59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4.18%</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8267">
                <a:tc>
                  <a:txBody>
                    <a:bodyPr/>
                    <a:lstStyle/>
                    <a:p>
                      <a:pPr algn="ctr" fontAlgn="b"/>
                      <a:r>
                        <a:rPr lang="en-US" sz="1000" b="0" i="0" u="none" strike="noStrike">
                          <a:solidFill>
                            <a:srgbClr val="000000"/>
                          </a:solidFill>
                          <a:latin typeface="Times New Roman"/>
                        </a:rPr>
                        <a:t>Consumer Discretionary</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XLY</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$12,243.03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2.21%</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267">
                <a:tc>
                  <a:txBody>
                    <a:bodyPr/>
                    <a:lstStyle/>
                    <a:p>
                      <a:pPr algn="ctr" fontAlgn="b"/>
                      <a:r>
                        <a:rPr lang="en-US" sz="1000" b="0" i="0" u="none" strike="noStrike">
                          <a:solidFill>
                            <a:srgbClr val="000000"/>
                          </a:solidFill>
                          <a:latin typeface="Times New Roman"/>
                        </a:rPr>
                        <a:t>Consumer Staples</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XLP</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$63,971.29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11.53%</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8267">
                <a:tc>
                  <a:txBody>
                    <a:bodyPr/>
                    <a:lstStyle/>
                    <a:p>
                      <a:pPr algn="ctr" fontAlgn="b"/>
                      <a:r>
                        <a:rPr lang="en-US" sz="1000" b="0" i="0" u="none" strike="noStrike">
                          <a:solidFill>
                            <a:srgbClr val="000000"/>
                          </a:solidFill>
                          <a:latin typeface="Times New Roman"/>
                        </a:rPr>
                        <a:t>Energy</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$24,889.36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4.49%</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8267">
                <a:tc>
                  <a:txBody>
                    <a:bodyPr/>
                    <a:lstStyle/>
                    <a:p>
                      <a:pPr algn="ctr" fontAlgn="b"/>
                      <a:r>
                        <a:rPr lang="en-US" sz="1000" b="0" i="0" u="none" strike="noStrike">
                          <a:solidFill>
                            <a:srgbClr val="000000"/>
                          </a:solidFill>
                          <a:latin typeface="Times New Roman"/>
                        </a:rPr>
                        <a:t>Financials</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XLF</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$28,100.07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5.07%</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8267">
                <a:tc>
                  <a:txBody>
                    <a:bodyPr/>
                    <a:lstStyle/>
                    <a:p>
                      <a:pPr algn="ctr" fontAlgn="b"/>
                      <a:r>
                        <a:rPr lang="en-US" sz="1000" b="0" i="0" u="none" strike="noStrike" dirty="0">
                          <a:solidFill>
                            <a:srgbClr val="000000"/>
                          </a:solidFill>
                          <a:latin typeface="Times New Roman"/>
                        </a:rPr>
                        <a:t>Industrials</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XLI</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$22,385.83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4.04%</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8267">
                <a:tc>
                  <a:txBody>
                    <a:bodyPr/>
                    <a:lstStyle/>
                    <a:p>
                      <a:pPr algn="ctr" fontAlgn="b"/>
                      <a:r>
                        <a:rPr lang="en-US" sz="1000" b="0" i="0" u="none" strike="noStrike">
                          <a:solidFill>
                            <a:srgbClr val="000000"/>
                          </a:solidFill>
                          <a:latin typeface="Times New Roman"/>
                        </a:rPr>
                        <a:t>Information-Technology</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XLK</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$43,112.14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7.77%</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8267">
                <a:tc>
                  <a:txBody>
                    <a:bodyPr/>
                    <a:lstStyle/>
                    <a:p>
                      <a:pPr algn="ctr" fontAlgn="b"/>
                      <a:r>
                        <a:rPr lang="en-US" sz="1000" b="0" i="0" u="none" strike="noStrike">
                          <a:solidFill>
                            <a:srgbClr val="000000"/>
                          </a:solidFill>
                          <a:latin typeface="Times New Roman"/>
                        </a:rPr>
                        <a:t>Materials</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XLB</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$15,929.17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2.87%</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8267">
                <a:tc>
                  <a:txBody>
                    <a:bodyPr/>
                    <a:lstStyle/>
                    <a:p>
                      <a:pPr algn="ctr" fontAlgn="b"/>
                      <a:r>
                        <a:rPr lang="en-US" sz="1000" b="0" i="0" u="none" strike="noStrike">
                          <a:solidFill>
                            <a:srgbClr val="000000"/>
                          </a:solidFill>
                          <a:latin typeface="Times New Roman"/>
                        </a:rPr>
                        <a:t>Utilities</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XLU</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$8,080.37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1.46%</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8267">
                <a:tc>
                  <a:txBody>
                    <a:bodyPr/>
                    <a:lstStyle/>
                    <a:p>
                      <a:pPr algn="ctr" fontAlgn="b"/>
                      <a:r>
                        <a:rPr lang="en-US" sz="1000" b="0" i="0" u="none" strike="noStrike">
                          <a:solidFill>
                            <a:srgbClr val="000000"/>
                          </a:solidFill>
                          <a:latin typeface="Times New Roman"/>
                        </a:rPr>
                        <a:t>Dollar General</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DG</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$8,699.76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1.57%</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8267">
                <a:tc>
                  <a:txBody>
                    <a:bodyPr/>
                    <a:lstStyle/>
                    <a:p>
                      <a:pPr algn="ctr" fontAlgn="b"/>
                      <a:r>
                        <a:rPr lang="en-US" sz="1000" b="0" i="0" u="none" strike="noStrike">
                          <a:solidFill>
                            <a:srgbClr val="000000"/>
                          </a:solidFill>
                          <a:latin typeface="Times New Roman"/>
                        </a:rPr>
                        <a:t>Enterprise Products Partners LP</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EPD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$11,418.25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2.06%</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8267">
                <a:tc>
                  <a:txBody>
                    <a:bodyPr/>
                    <a:lstStyle/>
                    <a:p>
                      <a:pPr algn="ctr" fontAlgn="b"/>
                      <a:r>
                        <a:rPr lang="en-US" sz="1000" b="0" i="0" u="none" strike="noStrike">
                          <a:solidFill>
                            <a:srgbClr val="000000"/>
                          </a:solidFill>
                          <a:latin typeface="Times New Roman"/>
                        </a:rPr>
                        <a:t>Halliburton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HAL</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$14,036.96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2.53%</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8267">
                <a:tc>
                  <a:txBody>
                    <a:bodyPr/>
                    <a:lstStyle/>
                    <a:p>
                      <a:pPr algn="ctr" fontAlgn="b"/>
                      <a:r>
                        <a:rPr lang="en-US" sz="1000" b="0" i="0" u="none" strike="noStrike">
                          <a:solidFill>
                            <a:srgbClr val="000000"/>
                          </a:solidFill>
                          <a:latin typeface="Times New Roman"/>
                        </a:rPr>
                        <a:t>Blackrock Inc.</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BLK</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$26,983.61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4.87%</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8267">
                <a:tc>
                  <a:txBody>
                    <a:bodyPr/>
                    <a:lstStyle/>
                    <a:p>
                      <a:pPr algn="ctr" fontAlgn="b"/>
                      <a:r>
                        <a:rPr lang="en-US" sz="1000" b="0" i="0" u="none" strike="noStrike">
                          <a:solidFill>
                            <a:srgbClr val="000000"/>
                          </a:solidFill>
                          <a:latin typeface="Times New Roman"/>
                        </a:rPr>
                        <a:t>Target</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TGT</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$18,015.23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3.25%</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8267">
                <a:tc>
                  <a:txBody>
                    <a:bodyPr/>
                    <a:lstStyle/>
                    <a:p>
                      <a:pPr algn="ctr" fontAlgn="b"/>
                      <a:r>
                        <a:rPr lang="en-US" sz="1000" b="0" i="0" u="none" strike="noStrike">
                          <a:solidFill>
                            <a:srgbClr val="000000"/>
                          </a:solidFill>
                          <a:latin typeface="Times New Roman"/>
                        </a:rPr>
                        <a:t>Stanley Black and Decker</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SWK</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$17,380.77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3.13%</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8267">
                <a:tc>
                  <a:txBody>
                    <a:bodyPr/>
                    <a:lstStyle/>
                    <a:p>
                      <a:pPr algn="ctr" fontAlgn="b"/>
                      <a:r>
                        <a:rPr lang="en-US" sz="1000" b="0" i="0" u="none" strike="noStrike">
                          <a:solidFill>
                            <a:srgbClr val="000000"/>
                          </a:solidFill>
                          <a:latin typeface="Times New Roman"/>
                        </a:rPr>
                        <a:t>Thermo Fisher Scientific</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TMO</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$18,383.90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3.31%</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8267">
                <a:tc>
                  <a:txBody>
                    <a:bodyPr/>
                    <a:lstStyle/>
                    <a:p>
                      <a:pPr algn="ctr" fontAlgn="b"/>
                      <a:r>
                        <a:rPr lang="en-US" sz="1000" b="0" i="0" u="none" strike="noStrike">
                          <a:solidFill>
                            <a:srgbClr val="000000"/>
                          </a:solidFill>
                          <a:latin typeface="Times New Roman"/>
                        </a:rPr>
                        <a:t>Time Warner Cable</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TWX</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$14,483.40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2.61%</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8267">
                <a:tc>
                  <a:txBody>
                    <a:bodyPr/>
                    <a:lstStyle/>
                    <a:p>
                      <a:pPr algn="ctr" fontAlgn="b"/>
                      <a:r>
                        <a:rPr lang="en-US" sz="1000" b="0" i="0" u="none" strike="noStrike">
                          <a:solidFill>
                            <a:srgbClr val="000000"/>
                          </a:solidFill>
                          <a:latin typeface="Times New Roman"/>
                        </a:rPr>
                        <a:t>Johnson and Johnson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JNJ</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$17,946.38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3.24%</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8267">
                <a:tc>
                  <a:txBody>
                    <a:bodyPr/>
                    <a:lstStyle/>
                    <a:p>
                      <a:pPr algn="ctr" fontAlgn="b"/>
                      <a:r>
                        <a:rPr lang="en-US" sz="1000" b="0" i="0" u="none" strike="noStrike">
                          <a:solidFill>
                            <a:srgbClr val="000000"/>
                          </a:solidFill>
                          <a:latin typeface="Times New Roman"/>
                        </a:rPr>
                        <a:t>Francescas Holdings Corporation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FRAN</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$7,732.62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1.39%</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8267">
                <a:tc>
                  <a:txBody>
                    <a:bodyPr/>
                    <a:lstStyle/>
                    <a:p>
                      <a:pPr algn="ctr" fontAlgn="b"/>
                      <a:r>
                        <a:rPr lang="en-US" sz="1000" b="0" i="0" u="none" strike="noStrike">
                          <a:solidFill>
                            <a:srgbClr val="000000"/>
                          </a:solidFill>
                          <a:latin typeface="Times New Roman"/>
                        </a:rPr>
                        <a:t>Sherwin Williams Co.</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SHAW</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$10,090.20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1.82%</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8267">
                <a:tc>
                  <a:txBody>
                    <a:bodyPr/>
                    <a:lstStyle/>
                    <a:p>
                      <a:pPr algn="ctr" fontAlgn="b"/>
                      <a:r>
                        <a:rPr lang="en-US" sz="1000" b="0" i="0" u="none" strike="noStrike">
                          <a:solidFill>
                            <a:srgbClr val="000000"/>
                          </a:solidFill>
                          <a:latin typeface="Times New Roman"/>
                        </a:rPr>
                        <a:t>United Technologies Corporation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UTX</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$10,278.40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1.85%</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58267">
                <a:tc>
                  <a:txBody>
                    <a:bodyPr/>
                    <a:lstStyle/>
                    <a:p>
                      <a:pPr algn="ctr" fontAlgn="b"/>
                      <a:r>
                        <a:rPr lang="en-US" sz="1000" b="0" i="0" u="none" strike="noStrike">
                          <a:solidFill>
                            <a:srgbClr val="000000"/>
                          </a:solidFill>
                          <a:latin typeface="Times New Roman"/>
                        </a:rPr>
                        <a:t>Cigna Corporation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CI</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$11,189.40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2.02%</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58267">
                <a:tc>
                  <a:txBody>
                    <a:bodyPr/>
                    <a:lstStyle/>
                    <a:p>
                      <a:pPr algn="ctr" fontAlgn="b"/>
                      <a:r>
                        <a:rPr lang="en-US" sz="1000" b="0" i="0" u="none" strike="noStrike">
                          <a:solidFill>
                            <a:srgbClr val="000000"/>
                          </a:solidFill>
                          <a:latin typeface="Times New Roman"/>
                        </a:rPr>
                        <a:t>CVS Caremark Corporation</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CVS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$10,719.15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1.93%</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58267">
                <a:tc>
                  <a:txBody>
                    <a:bodyPr/>
                    <a:lstStyle/>
                    <a:p>
                      <a:pPr algn="ctr" fontAlgn="b"/>
                      <a:r>
                        <a:rPr lang="en-US" sz="1000" b="0" i="0" u="none" strike="noStrike">
                          <a:solidFill>
                            <a:srgbClr val="000000"/>
                          </a:solidFill>
                          <a:latin typeface="Times New Roman"/>
                        </a:rPr>
                        <a:t>Johnson Controls Inc</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JCI</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$5,516.80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0.99%</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58267">
                <a:tc>
                  <a:txBody>
                    <a:bodyPr/>
                    <a:lstStyle/>
                    <a:p>
                      <a:pPr algn="ctr" fontAlgn="b"/>
                      <a:r>
                        <a:rPr lang="en-US" sz="1000" b="0" i="0" u="none" strike="noStrike">
                          <a:solidFill>
                            <a:srgbClr val="000000"/>
                          </a:solidFill>
                          <a:latin typeface="Times New Roman"/>
                        </a:rPr>
                        <a:t>NU Skin Enterprises CL A</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NUS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$12,939.84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2.33%</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58267">
                <a:tc>
                  <a:txBody>
                    <a:bodyPr/>
                    <a:lstStyle/>
                    <a:p>
                      <a:pPr algn="ctr" fontAlgn="b"/>
                      <a:r>
                        <a:rPr lang="en-US" sz="1000" b="0" i="0" u="none" strike="noStrike">
                          <a:solidFill>
                            <a:srgbClr val="000000"/>
                          </a:solidFill>
                          <a:latin typeface="Times New Roman"/>
                        </a:rPr>
                        <a:t>Gilead Sciences Inc.</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GILD</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$11,572.80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2.09%</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58267">
                <a:tc>
                  <a:txBody>
                    <a:bodyPr/>
                    <a:lstStyle/>
                    <a:p>
                      <a:pPr algn="ctr" fontAlgn="b"/>
                      <a:r>
                        <a:rPr lang="en-US" sz="1000" b="0" i="0" u="none" strike="noStrike">
                          <a:solidFill>
                            <a:srgbClr val="000000"/>
                          </a:solidFill>
                          <a:latin typeface="Times New Roman"/>
                        </a:rPr>
                        <a:t>Linn Energy</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LINE</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$10,886.40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1.96%</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66831">
                <a:tc>
                  <a:txBody>
                    <a:bodyPr/>
                    <a:lstStyle/>
                    <a:p>
                      <a:pPr algn="ctr" fontAlgn="b"/>
                      <a:r>
                        <a:rPr lang="en-US" sz="1000" b="0" i="0" u="none" strike="noStrike">
                          <a:solidFill>
                            <a:srgbClr val="000000"/>
                          </a:solidFill>
                          <a:latin typeface="Times New Roman"/>
                        </a:rPr>
                        <a:t>Michael Kors Holdings F</a:t>
                      </a:r>
                    </a:p>
                  </a:txBody>
                  <a:tcPr marL="9215" marR="9215" marT="92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KORS</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Times New Roman"/>
                        </a:rPr>
                        <a:t> $6,887.50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9215" marR="9215" marT="9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1.24%</a:t>
                      </a:r>
                    </a:p>
                  </a:txBody>
                  <a:tcPr marL="9215" marR="9215" marT="92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Fund Sector Holdings</a:t>
            </a:r>
          </a:p>
        </p:txBody>
      </p:sp>
      <p:sp>
        <p:nvSpPr>
          <p:cNvPr id="3" name="Date Placeholder 2"/>
          <p:cNvSpPr>
            <a:spLocks noGrp="1"/>
          </p:cNvSpPr>
          <p:nvPr>
            <p:ph type="dt" sz="half" idx="11"/>
          </p:nvPr>
        </p:nvSpPr>
        <p:spPr/>
        <p:txBody>
          <a:bodyPr/>
          <a:lstStyle/>
          <a:p>
            <a:endParaRPr lang="en-US"/>
          </a:p>
          <a:p>
            <a:endParaRPr lang="en-US"/>
          </a:p>
        </p:txBody>
      </p:sp>
      <p:graphicFrame>
        <p:nvGraphicFramePr>
          <p:cNvPr id="5" name="Chart 4"/>
          <p:cNvGraphicFramePr/>
          <p:nvPr/>
        </p:nvGraphicFramePr>
        <p:xfrm>
          <a:off x="2032000" y="2146300"/>
          <a:ext cx="5533068" cy="36863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endParaRPr lang="en-US" sz="1200"/>
          </a:p>
          <a:p>
            <a:endParaRPr lang="en-US" sz="1200"/>
          </a:p>
        </p:txBody>
      </p:sp>
      <p:graphicFrame>
        <p:nvGraphicFramePr>
          <p:cNvPr id="7" name="Table 6"/>
          <p:cNvGraphicFramePr>
            <a:graphicFrameLocks noGrp="1"/>
          </p:cNvGraphicFramePr>
          <p:nvPr/>
        </p:nvGraphicFramePr>
        <p:xfrm>
          <a:off x="1097747" y="220892"/>
          <a:ext cx="5528590" cy="5959440"/>
        </p:xfrm>
        <a:graphic>
          <a:graphicData uri="http://schemas.openxmlformats.org/drawingml/2006/table">
            <a:tbl>
              <a:tblPr/>
              <a:tblGrid>
                <a:gridCol w="2187282">
                  <a:extLst>
                    <a:ext uri="{9D8B030D-6E8A-4147-A177-3AD203B41FA5}">
                      <a16:colId xmlns:a16="http://schemas.microsoft.com/office/drawing/2014/main" val="20000"/>
                    </a:ext>
                  </a:extLst>
                </a:gridCol>
                <a:gridCol w="1086931">
                  <a:extLst>
                    <a:ext uri="{9D8B030D-6E8A-4147-A177-3AD203B41FA5}">
                      <a16:colId xmlns:a16="http://schemas.microsoft.com/office/drawing/2014/main" val="20001"/>
                    </a:ext>
                  </a:extLst>
                </a:gridCol>
                <a:gridCol w="1610269">
                  <a:extLst>
                    <a:ext uri="{9D8B030D-6E8A-4147-A177-3AD203B41FA5}">
                      <a16:colId xmlns:a16="http://schemas.microsoft.com/office/drawing/2014/main" val="20002"/>
                    </a:ext>
                  </a:extLst>
                </a:gridCol>
                <a:gridCol w="644108">
                  <a:extLst>
                    <a:ext uri="{9D8B030D-6E8A-4147-A177-3AD203B41FA5}">
                      <a16:colId xmlns:a16="http://schemas.microsoft.com/office/drawing/2014/main" val="20003"/>
                    </a:ext>
                  </a:extLst>
                </a:gridCol>
              </a:tblGrid>
              <a:tr h="183223">
                <a:tc>
                  <a:txBody>
                    <a:bodyPr/>
                    <a:lstStyle/>
                    <a:p>
                      <a:pPr algn="l" fontAlgn="b"/>
                      <a:r>
                        <a:rPr lang="en-US" sz="1200" b="1" i="0" u="none" strike="noStrike">
                          <a:solidFill>
                            <a:srgbClr val="000000"/>
                          </a:solidFill>
                          <a:latin typeface="Calibri"/>
                        </a:rPr>
                        <a:t>Company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Ticker Symbol</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Sector</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Strategy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643">
                <a:tc>
                  <a:txBody>
                    <a:bodyPr/>
                    <a:lstStyle/>
                    <a:p>
                      <a:pPr algn="l" fontAlgn="b"/>
                      <a:r>
                        <a:rPr lang="en-US" sz="1200" b="0" i="0" u="none" strike="noStrike">
                          <a:solidFill>
                            <a:srgbClr val="000000"/>
                          </a:solidFill>
                          <a:latin typeface="Times New Roman"/>
                        </a:rPr>
                        <a:t>Unitedhealth Group, Inc.</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UNH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Health Care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643">
                <a:tc>
                  <a:txBody>
                    <a:bodyPr/>
                    <a:lstStyle/>
                    <a:p>
                      <a:pPr algn="l" fontAlgn="b"/>
                      <a:r>
                        <a:rPr lang="en-US" sz="1200" b="0" i="0" u="none" strike="noStrike">
                          <a:solidFill>
                            <a:srgbClr val="000000"/>
                          </a:solidFill>
                          <a:latin typeface="Times New Roman"/>
                        </a:rPr>
                        <a:t>Celegene Corporation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CELG</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Health Care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643">
                <a:tc>
                  <a:txBody>
                    <a:bodyPr/>
                    <a:lstStyle/>
                    <a:p>
                      <a:pPr algn="l" fontAlgn="b"/>
                      <a:r>
                        <a:rPr lang="en-US" sz="1200" b="0" i="0" u="none" strike="noStrike" dirty="0">
                          <a:solidFill>
                            <a:srgbClr val="000000"/>
                          </a:solidFill>
                          <a:latin typeface="Times New Roman"/>
                        </a:rPr>
                        <a:t>Starbuck's Corporation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SBUX</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643">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643">
                <a:tc>
                  <a:txBody>
                    <a:bodyPr/>
                    <a:lstStyle/>
                    <a:p>
                      <a:pPr algn="l" fontAlgn="b"/>
                      <a:r>
                        <a:rPr lang="en-US" sz="1200" b="0" i="0" u="none" strike="noStrike">
                          <a:solidFill>
                            <a:srgbClr val="000000"/>
                          </a:solidFill>
                          <a:latin typeface="Times New Roman"/>
                        </a:rPr>
                        <a:t>Consumer Staples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Times New Roman"/>
                        </a:rPr>
                        <a:t>XLP</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Staples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643">
                <a:tc>
                  <a:txBody>
                    <a:bodyPr/>
                    <a:lstStyle/>
                    <a:p>
                      <a:pPr algn="l" fontAlgn="b"/>
                      <a:r>
                        <a:rPr lang="en-US" sz="1200" b="0" i="0" u="none" strike="noStrike">
                          <a:solidFill>
                            <a:srgbClr val="000000"/>
                          </a:solidFill>
                          <a:latin typeface="Times New Roman"/>
                        </a:rPr>
                        <a:t>Energy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Energy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643">
                <a:tc>
                  <a:txBody>
                    <a:bodyPr/>
                    <a:lstStyle/>
                    <a:p>
                      <a:pPr algn="l" fontAlgn="b"/>
                      <a:r>
                        <a:rPr lang="en-US" sz="1200" b="0" i="0" u="none" strike="noStrike">
                          <a:solidFill>
                            <a:srgbClr val="000000"/>
                          </a:solidFill>
                          <a:latin typeface="Times New Roman"/>
                        </a:rPr>
                        <a:t>Financials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Financials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643">
                <a:tc>
                  <a:txBody>
                    <a:bodyPr/>
                    <a:lstStyle/>
                    <a:p>
                      <a:pPr algn="l" fontAlgn="b"/>
                      <a:r>
                        <a:rPr lang="en-US" sz="1200" b="0" i="0" u="none" strike="noStrike">
                          <a:solidFill>
                            <a:srgbClr val="000000"/>
                          </a:solidFill>
                          <a:latin typeface="Times New Roman"/>
                        </a:rPr>
                        <a:t>Industrials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XLI</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Industrials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643">
                <a:tc>
                  <a:txBody>
                    <a:bodyPr/>
                    <a:lstStyle/>
                    <a:p>
                      <a:pPr algn="l" fontAlgn="b"/>
                      <a:r>
                        <a:rPr lang="en-US" sz="1200" b="0" i="0" u="none" strike="noStrike">
                          <a:solidFill>
                            <a:srgbClr val="000000"/>
                          </a:solidFill>
                          <a:latin typeface="Times New Roman"/>
                        </a:rPr>
                        <a:t>Information-Technology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XLK</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Information-Technology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643">
                <a:tc>
                  <a:txBody>
                    <a:bodyPr/>
                    <a:lstStyle/>
                    <a:p>
                      <a:pPr algn="l" fontAlgn="b"/>
                      <a:r>
                        <a:rPr lang="en-US" sz="1200" b="0" i="0" u="none" strike="noStrike">
                          <a:solidFill>
                            <a:srgbClr val="000000"/>
                          </a:solidFill>
                          <a:latin typeface="Times New Roman"/>
                        </a:rPr>
                        <a:t>Materials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XLB</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Materials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643">
                <a:tc>
                  <a:txBody>
                    <a:bodyPr/>
                    <a:lstStyle/>
                    <a:p>
                      <a:pPr algn="l" fontAlgn="b"/>
                      <a:r>
                        <a:rPr lang="en-US" sz="1200" b="0" i="0" u="none" strike="noStrike">
                          <a:solidFill>
                            <a:srgbClr val="000000"/>
                          </a:solidFill>
                          <a:latin typeface="Times New Roman"/>
                        </a:rPr>
                        <a:t>Utilities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XLU</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Utilities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ETF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0643">
                <a:tc>
                  <a:txBody>
                    <a:bodyPr/>
                    <a:lstStyle/>
                    <a:p>
                      <a:pPr algn="l" fontAlgn="b"/>
                      <a:r>
                        <a:rPr lang="en-US" sz="1200" b="0" i="0" u="none" strike="noStrike">
                          <a:solidFill>
                            <a:srgbClr val="000000"/>
                          </a:solidFill>
                          <a:latin typeface="Times New Roman"/>
                        </a:rPr>
                        <a:t>Dollar General</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DG</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Staples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Value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0643">
                <a:tc>
                  <a:txBody>
                    <a:bodyPr/>
                    <a:lstStyle/>
                    <a:p>
                      <a:pPr algn="l" fontAlgn="b"/>
                      <a:r>
                        <a:rPr lang="en-US" sz="1200" b="0" i="0" u="none" strike="noStrike">
                          <a:solidFill>
                            <a:srgbClr val="000000"/>
                          </a:solidFill>
                          <a:latin typeface="Times New Roman"/>
                        </a:rPr>
                        <a:t>Enterprise Products Partners LP</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EPD</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Energy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Value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0643">
                <a:tc>
                  <a:txBody>
                    <a:bodyPr/>
                    <a:lstStyle/>
                    <a:p>
                      <a:pPr algn="l" fontAlgn="b"/>
                      <a:r>
                        <a:rPr lang="en-US" sz="1200" b="0" i="0" u="none" strike="noStrike">
                          <a:solidFill>
                            <a:srgbClr val="000000"/>
                          </a:solidFill>
                          <a:latin typeface="Times New Roman"/>
                        </a:rPr>
                        <a:t>Halliburton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HAL</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Energy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0643">
                <a:tc>
                  <a:txBody>
                    <a:bodyPr/>
                    <a:lstStyle/>
                    <a:p>
                      <a:pPr algn="l" fontAlgn="b"/>
                      <a:r>
                        <a:rPr lang="en-US" sz="1200" b="0" i="0" u="none" strike="noStrike">
                          <a:solidFill>
                            <a:srgbClr val="000000"/>
                          </a:solidFill>
                          <a:latin typeface="Times New Roman"/>
                        </a:rPr>
                        <a:t>Blackrock Inc.</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BLK</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Financials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0643">
                <a:tc>
                  <a:txBody>
                    <a:bodyPr/>
                    <a:lstStyle/>
                    <a:p>
                      <a:pPr algn="l" fontAlgn="b"/>
                      <a:r>
                        <a:rPr lang="en-US" sz="1200" b="0" i="0" u="none" strike="noStrike">
                          <a:solidFill>
                            <a:srgbClr val="000000"/>
                          </a:solidFill>
                          <a:latin typeface="Times New Roman"/>
                        </a:rPr>
                        <a:t>Target</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TGT</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0643">
                <a:tc>
                  <a:txBody>
                    <a:bodyPr/>
                    <a:lstStyle/>
                    <a:p>
                      <a:pPr algn="l" fontAlgn="b"/>
                      <a:r>
                        <a:rPr lang="en-US" sz="1200" b="0" i="0" u="none" strike="noStrike">
                          <a:solidFill>
                            <a:srgbClr val="000000"/>
                          </a:solidFill>
                          <a:latin typeface="Times New Roman"/>
                        </a:rPr>
                        <a:t>Stanley Black and Decker</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SWK</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Industrials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Value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0643">
                <a:tc>
                  <a:txBody>
                    <a:bodyPr/>
                    <a:lstStyle/>
                    <a:p>
                      <a:pPr algn="l" fontAlgn="b"/>
                      <a:r>
                        <a:rPr lang="en-US" sz="1200" b="0" i="0" u="none" strike="noStrike">
                          <a:solidFill>
                            <a:srgbClr val="000000"/>
                          </a:solidFill>
                          <a:latin typeface="Times New Roman"/>
                        </a:rPr>
                        <a:t>Thermo Fisher Scientific</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TMO</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Health Care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Value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0643">
                <a:tc>
                  <a:txBody>
                    <a:bodyPr/>
                    <a:lstStyle/>
                    <a:p>
                      <a:pPr algn="l" fontAlgn="b"/>
                      <a:r>
                        <a:rPr lang="en-US" sz="1200" b="0" i="0" u="none" strike="noStrike">
                          <a:solidFill>
                            <a:srgbClr val="000000"/>
                          </a:solidFill>
                          <a:latin typeface="Times New Roman"/>
                        </a:rPr>
                        <a:t>Time Warner Cable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TWX</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Value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0643">
                <a:tc>
                  <a:txBody>
                    <a:bodyPr/>
                    <a:lstStyle/>
                    <a:p>
                      <a:pPr algn="l" fontAlgn="b"/>
                      <a:r>
                        <a:rPr lang="en-US" sz="1200" b="0" i="0" u="none" strike="noStrike">
                          <a:solidFill>
                            <a:srgbClr val="000000"/>
                          </a:solidFill>
                          <a:latin typeface="Times New Roman"/>
                        </a:rPr>
                        <a:t>Johnson and Johnson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JNJ</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Health Care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Value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0643">
                <a:tc>
                  <a:txBody>
                    <a:bodyPr/>
                    <a:lstStyle/>
                    <a:p>
                      <a:pPr algn="l" fontAlgn="b"/>
                      <a:r>
                        <a:rPr lang="en-US" sz="1200" b="0" i="0" u="none" strike="noStrike">
                          <a:solidFill>
                            <a:srgbClr val="000000"/>
                          </a:solidFill>
                          <a:latin typeface="Times New Roman"/>
                        </a:rPr>
                        <a:t>Francescas Holdings Corporation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FRAN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0643">
                <a:tc>
                  <a:txBody>
                    <a:bodyPr/>
                    <a:lstStyle/>
                    <a:p>
                      <a:pPr algn="l" fontAlgn="b"/>
                      <a:r>
                        <a:rPr lang="en-US" sz="1200" b="0" i="0" u="none" strike="noStrike">
                          <a:solidFill>
                            <a:srgbClr val="000000"/>
                          </a:solidFill>
                          <a:latin typeface="Times New Roman"/>
                        </a:rPr>
                        <a:t>Sherwin Williams Co.</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SHAW</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Materials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80643">
                <a:tc>
                  <a:txBody>
                    <a:bodyPr/>
                    <a:lstStyle/>
                    <a:p>
                      <a:pPr algn="l" fontAlgn="b"/>
                      <a:r>
                        <a:rPr lang="en-US" sz="1200" b="0" i="0" u="none" strike="noStrike">
                          <a:solidFill>
                            <a:srgbClr val="000000"/>
                          </a:solidFill>
                          <a:latin typeface="Times New Roman"/>
                        </a:rPr>
                        <a:t>United Technologies Corporation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UTX</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Industrials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80643">
                <a:tc>
                  <a:txBody>
                    <a:bodyPr/>
                    <a:lstStyle/>
                    <a:p>
                      <a:pPr algn="l" fontAlgn="b"/>
                      <a:r>
                        <a:rPr lang="en-US" sz="1200" b="0" i="0" u="none" strike="noStrike">
                          <a:solidFill>
                            <a:srgbClr val="000000"/>
                          </a:solidFill>
                          <a:latin typeface="Times New Roman"/>
                        </a:rPr>
                        <a:t>Cigna Corporation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CI</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Health Care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0643">
                <a:tc>
                  <a:txBody>
                    <a:bodyPr/>
                    <a:lstStyle/>
                    <a:p>
                      <a:pPr algn="l" fontAlgn="b"/>
                      <a:r>
                        <a:rPr lang="en-US" sz="1200" b="0" i="0" u="none" strike="noStrike">
                          <a:solidFill>
                            <a:srgbClr val="000000"/>
                          </a:solidFill>
                          <a:latin typeface="Times New Roman"/>
                        </a:rPr>
                        <a:t>CVS Caremark Corporation</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CVS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Staples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80643">
                <a:tc>
                  <a:txBody>
                    <a:bodyPr/>
                    <a:lstStyle/>
                    <a:p>
                      <a:pPr algn="l" fontAlgn="b"/>
                      <a:r>
                        <a:rPr lang="en-US" sz="1200" b="0" i="0" u="none" strike="noStrike">
                          <a:solidFill>
                            <a:srgbClr val="000000"/>
                          </a:solidFill>
                          <a:latin typeface="Times New Roman"/>
                        </a:rPr>
                        <a:t>Johnson Controls Inc</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JCI</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80643">
                <a:tc>
                  <a:txBody>
                    <a:bodyPr/>
                    <a:lstStyle/>
                    <a:p>
                      <a:pPr algn="l" fontAlgn="b"/>
                      <a:r>
                        <a:rPr lang="en-US" sz="1200" b="0" i="0" u="none" strike="noStrike">
                          <a:solidFill>
                            <a:srgbClr val="000000"/>
                          </a:solidFill>
                          <a:latin typeface="Times New Roman"/>
                        </a:rPr>
                        <a:t>NU Skin Enterprises CL A</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NUS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80643">
                <a:tc>
                  <a:txBody>
                    <a:bodyPr/>
                    <a:lstStyle/>
                    <a:p>
                      <a:pPr algn="l" fontAlgn="b"/>
                      <a:r>
                        <a:rPr lang="en-US" sz="1200" b="0" i="0" u="none" strike="noStrike">
                          <a:solidFill>
                            <a:srgbClr val="000000"/>
                          </a:solidFill>
                          <a:latin typeface="Times New Roman"/>
                        </a:rPr>
                        <a:t>Gilead Sciences Inc.</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GILD</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Health Care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80643">
                <a:tc>
                  <a:txBody>
                    <a:bodyPr/>
                    <a:lstStyle/>
                    <a:p>
                      <a:pPr algn="l" fontAlgn="b"/>
                      <a:r>
                        <a:rPr lang="en-US" sz="1200" b="0" i="0" u="none" strike="noStrike">
                          <a:solidFill>
                            <a:srgbClr val="000000"/>
                          </a:solidFill>
                          <a:latin typeface="Times New Roman"/>
                        </a:rPr>
                        <a:t>Linn Energy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LINE</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Energy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Dividend</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80643">
                <a:tc>
                  <a:txBody>
                    <a:bodyPr/>
                    <a:lstStyle/>
                    <a:p>
                      <a:pPr algn="l" fontAlgn="b"/>
                      <a:r>
                        <a:rPr lang="en-US" sz="1200" b="0" i="0" u="none" strike="noStrike">
                          <a:solidFill>
                            <a:srgbClr val="000000"/>
                          </a:solidFill>
                          <a:latin typeface="Times New Roman"/>
                        </a:rPr>
                        <a:t>Michael Kors Holdings F</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KORS</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Times New Roman"/>
                        </a:rPr>
                        <a:t>Consumer Discretionary</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Times New Roman"/>
                        </a:rPr>
                        <a:t>Growth</a:t>
                      </a:r>
                    </a:p>
                  </a:txBody>
                  <a:tcPr marL="9360" marR="9360" marT="93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Holdings by Strategy</a:t>
            </a:r>
          </a:p>
        </p:txBody>
      </p:sp>
      <p:sp>
        <p:nvSpPr>
          <p:cNvPr id="3" name="Date Placeholder 2"/>
          <p:cNvSpPr>
            <a:spLocks noGrp="1"/>
          </p:cNvSpPr>
          <p:nvPr>
            <p:ph type="dt" sz="half" idx="11"/>
          </p:nvPr>
        </p:nvSpPr>
        <p:spPr/>
        <p:txBody>
          <a:bodyPr/>
          <a:lstStyle/>
          <a:p>
            <a:endParaRPr lang="en-US"/>
          </a:p>
          <a:p>
            <a:endParaRPr lang="en-US"/>
          </a:p>
        </p:txBody>
      </p:sp>
      <p:graphicFrame>
        <p:nvGraphicFramePr>
          <p:cNvPr id="5" name="Chart 4"/>
          <p:cNvGraphicFramePr/>
          <p:nvPr/>
        </p:nvGraphicFramePr>
        <p:xfrm>
          <a:off x="2063749" y="2146300"/>
          <a:ext cx="5515123" cy="3417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Sector Holdings</a:t>
            </a:r>
          </a:p>
        </p:txBody>
      </p:sp>
      <p:sp>
        <p:nvSpPr>
          <p:cNvPr id="3" name="Date Placeholder 2"/>
          <p:cNvSpPr>
            <a:spLocks noGrp="1"/>
          </p:cNvSpPr>
          <p:nvPr>
            <p:ph type="dt" sz="half" idx="11"/>
          </p:nvPr>
        </p:nvSpPr>
        <p:spPr/>
        <p:txBody>
          <a:bodyPr/>
          <a:lstStyle/>
          <a:p>
            <a:endParaRPr lang="en-US"/>
          </a:p>
          <a:p>
            <a:endParaRPr lang="en-US"/>
          </a:p>
        </p:txBody>
      </p:sp>
      <p:graphicFrame>
        <p:nvGraphicFramePr>
          <p:cNvPr id="4" name="Chart 3"/>
          <p:cNvGraphicFramePr/>
          <p:nvPr/>
        </p:nvGraphicFramePr>
        <p:xfrm>
          <a:off x="0" y="1752600"/>
          <a:ext cx="8020629" cy="43211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U.S. Budget Cut</a:t>
            </a:r>
          </a:p>
        </p:txBody>
      </p:sp>
      <p:sp>
        <p:nvSpPr>
          <p:cNvPr id="3" name="Content Placeholder 2"/>
          <p:cNvSpPr>
            <a:spLocks noGrp="1"/>
          </p:cNvSpPr>
          <p:nvPr>
            <p:ph idx="1"/>
          </p:nvPr>
        </p:nvSpPr>
        <p:spPr/>
        <p:txBody>
          <a:bodyPr/>
          <a:lstStyle/>
          <a:p>
            <a:pPr>
              <a:buFont typeface="Wingdings" pitchFamily="2" charset="2"/>
              <a:buChar char="§"/>
              <a:defRPr/>
            </a:pPr>
            <a:r>
              <a:rPr lang="en-US" sz="1800" dirty="0"/>
              <a:t>March 1: The "sequester" cuts came into force earlier this month due to failure to agree on budget.</a:t>
            </a:r>
          </a:p>
          <a:p>
            <a:pPr lvl="1">
              <a:buFont typeface="Wingdings" pitchFamily="2" charset="2"/>
              <a:buChar char="§"/>
              <a:defRPr/>
            </a:pPr>
            <a:r>
              <a:rPr lang="en-US" sz="1800" dirty="0"/>
              <a:t>If left alone, government agencies have to cut a total of $85 billion from their budgets.</a:t>
            </a:r>
          </a:p>
          <a:p>
            <a:pPr marL="282575" lvl="1" indent="0">
              <a:buFont typeface="Wingdings" pitchFamily="2" charset="2"/>
              <a:buNone/>
              <a:defRPr/>
            </a:pPr>
            <a:endParaRPr lang="en-US" sz="1800" dirty="0"/>
          </a:p>
          <a:p>
            <a:pPr>
              <a:buFont typeface="Wingdings" pitchFamily="2" charset="2"/>
              <a:buChar char="§"/>
              <a:defRPr/>
            </a:pPr>
            <a:r>
              <a:rPr lang="en-US" sz="1800" dirty="0"/>
              <a:t>Negotiations continue to form a new budget to avoid federal government shutdown at the end of march.</a:t>
            </a:r>
          </a:p>
          <a:p>
            <a:pPr lvl="1">
              <a:buFont typeface="Wingdings" pitchFamily="2" charset="2"/>
              <a:buChar char="§"/>
              <a:defRPr/>
            </a:pPr>
            <a:r>
              <a:rPr lang="en-US" sz="1800" dirty="0"/>
              <a:t>Two parties polarized over whether to balance the budget through a series of tax cuts or a series of tax hikes.</a:t>
            </a:r>
          </a:p>
          <a:p>
            <a:pPr lvl="1">
              <a:buFont typeface="Wingdings" pitchFamily="2" charset="2"/>
              <a:buChar char="§"/>
              <a:defRPr/>
            </a:pPr>
            <a:r>
              <a:rPr lang="en-US" sz="1800" dirty="0"/>
              <a:t>Any spending cuts or tax hikes is likely to impact future GDP growth.</a:t>
            </a:r>
          </a:p>
        </p:txBody>
      </p:sp>
      <p:sp>
        <p:nvSpPr>
          <p:cNvPr id="8196" name="Date Placeholder 3"/>
          <p:cNvSpPr>
            <a:spLocks noGrp="1"/>
          </p:cNvSpPr>
          <p:nvPr>
            <p:ph type="dt" sz="quarter" idx="11"/>
          </p:nvPr>
        </p:nvSpPr>
        <p:spPr>
          <a:noFill/>
        </p:spPr>
        <p:txBody>
          <a:bodyPr/>
          <a:lstStyle/>
          <a:p>
            <a:endParaRPr lang="en-US"/>
          </a:p>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By Strategy </a:t>
            </a:r>
          </a:p>
        </p:txBody>
      </p:sp>
      <p:sp>
        <p:nvSpPr>
          <p:cNvPr id="3" name="Date Placeholder 2"/>
          <p:cNvSpPr>
            <a:spLocks noGrp="1"/>
          </p:cNvSpPr>
          <p:nvPr>
            <p:ph type="dt" sz="half" idx="11"/>
          </p:nvPr>
        </p:nvSpPr>
        <p:spPr/>
        <p:txBody>
          <a:bodyPr/>
          <a:lstStyle/>
          <a:p>
            <a:endParaRPr lang="en-US"/>
          </a:p>
          <a:p>
            <a:endParaRPr lang="en-US"/>
          </a:p>
        </p:txBody>
      </p:sp>
      <p:graphicFrame>
        <p:nvGraphicFramePr>
          <p:cNvPr id="4" name="Chart 3"/>
          <p:cNvGraphicFramePr/>
          <p:nvPr/>
        </p:nvGraphicFramePr>
        <p:xfrm>
          <a:off x="1858168" y="2146300"/>
          <a:ext cx="5996801" cy="36106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endParaRPr lang="en-US"/>
          </a:p>
          <a:p>
            <a:endParaRPr lang="en-US"/>
          </a:p>
        </p:txBody>
      </p:sp>
      <p:graphicFrame>
        <p:nvGraphicFramePr>
          <p:cNvPr id="4" name="Chart 3"/>
          <p:cNvGraphicFramePr/>
          <p:nvPr/>
        </p:nvGraphicFramePr>
        <p:xfrm>
          <a:off x="1172084" y="690287"/>
          <a:ext cx="7028007" cy="4611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03956"/>
            <a:ext cx="7772400" cy="1143000"/>
          </a:xfrm>
        </p:spPr>
        <p:txBody>
          <a:bodyPr/>
          <a:lstStyle/>
          <a:p>
            <a:r>
              <a:rPr lang="en-US" dirty="0"/>
              <a:t>Housing Market Conditions</a:t>
            </a:r>
          </a:p>
        </p:txBody>
      </p:sp>
      <p:sp>
        <p:nvSpPr>
          <p:cNvPr id="9219" name="Content Placeholder 2"/>
          <p:cNvSpPr>
            <a:spLocks noGrp="1"/>
          </p:cNvSpPr>
          <p:nvPr>
            <p:ph idx="1"/>
          </p:nvPr>
        </p:nvSpPr>
        <p:spPr>
          <a:xfrm>
            <a:off x="339725" y="1600200"/>
            <a:ext cx="8461375" cy="4525963"/>
          </a:xfrm>
        </p:spPr>
        <p:txBody>
          <a:bodyPr/>
          <a:lstStyle/>
          <a:p>
            <a:r>
              <a:rPr lang="en-US" sz="1800" dirty="0"/>
              <a:t>Home prices closed out 2012 with solid gains</a:t>
            </a:r>
          </a:p>
          <a:p>
            <a:pPr lvl="1"/>
            <a:r>
              <a:rPr lang="en-US" sz="1800" dirty="0"/>
              <a:t>Housing recovery continues to gain momentum</a:t>
            </a:r>
          </a:p>
          <a:p>
            <a:pPr lvl="1"/>
            <a:r>
              <a:rPr lang="en-US" sz="1800" dirty="0"/>
              <a:t>Property values rose 6.8% from December 2011 (S&amp;P/Case-</a:t>
            </a:r>
            <a:r>
              <a:rPr lang="en-US" sz="1800" dirty="0" err="1"/>
              <a:t>Shiller</a:t>
            </a:r>
            <a:r>
              <a:rPr lang="en-US" sz="1800" dirty="0"/>
              <a:t> Home Price Index)</a:t>
            </a:r>
          </a:p>
          <a:p>
            <a:pPr lvl="1"/>
            <a:r>
              <a:rPr lang="en-US" sz="1800" dirty="0"/>
              <a:t>Builds momentum for another positive year in 2013</a:t>
            </a:r>
          </a:p>
          <a:p>
            <a:r>
              <a:rPr lang="en-US" sz="1800" dirty="0"/>
              <a:t>Permits for new construction increased to highest level since 2008 in Feb.</a:t>
            </a:r>
          </a:p>
          <a:p>
            <a:pPr lvl="1"/>
            <a:r>
              <a:rPr lang="en-US" sz="1800" dirty="0"/>
              <a:t>Climbed almost 5% over January numbers &amp; are 34% ahead of figures reported this time last year</a:t>
            </a:r>
          </a:p>
          <a:p>
            <a:pPr lvl="1"/>
            <a:r>
              <a:rPr lang="en-US" sz="1800" dirty="0"/>
              <a:t>Outlook for Spring is positive </a:t>
            </a:r>
          </a:p>
          <a:p>
            <a:r>
              <a:rPr lang="en-US" sz="1800" dirty="0"/>
              <a:t>NAR projects about 5 million existing-homes to be sold in 2013</a:t>
            </a:r>
          </a:p>
          <a:p>
            <a:r>
              <a:rPr lang="en-US" sz="1800" dirty="0"/>
              <a:t>Confidence among homebuilders slipped in March </a:t>
            </a:r>
          </a:p>
          <a:p>
            <a:pPr lvl="1"/>
            <a:r>
              <a:rPr lang="en-US" sz="1800" dirty="0"/>
              <a:t>A limited supply of lots and building materials will slow sales</a:t>
            </a:r>
          </a:p>
          <a:p>
            <a:pPr lvl="1"/>
            <a:r>
              <a:rPr lang="en-US" sz="1800" dirty="0"/>
              <a:t>Forecasts state housing prices will continue to gain strongly regardless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09600"/>
            <a:ext cx="9144000" cy="1143000"/>
          </a:xfrm>
        </p:spPr>
        <p:txBody>
          <a:bodyPr/>
          <a:lstStyle/>
          <a:p>
            <a:r>
              <a:rPr lang="en-US" dirty="0"/>
              <a:t>	International Economics</a:t>
            </a:r>
          </a:p>
        </p:txBody>
      </p:sp>
      <p:sp>
        <p:nvSpPr>
          <p:cNvPr id="10243" name="Date Placeholder 3"/>
          <p:cNvSpPr>
            <a:spLocks noGrp="1"/>
          </p:cNvSpPr>
          <p:nvPr>
            <p:ph type="dt" sz="quarter" idx="11"/>
          </p:nvPr>
        </p:nvSpPr>
        <p:spPr>
          <a:xfrm>
            <a:off x="76200" y="6248400"/>
            <a:ext cx="2819400" cy="334963"/>
          </a:xfrm>
          <a:noFill/>
        </p:spPr>
        <p:txBody>
          <a:bodyPr/>
          <a:lstStyle/>
          <a:p>
            <a:endParaRPr lang="en-US" sz="1200">
              <a:solidFill>
                <a:srgbClr val="FF0000"/>
              </a:solidFill>
            </a:endParaRPr>
          </a:p>
          <a:p>
            <a:pPr algn="l"/>
            <a:r>
              <a:rPr lang="en-US" sz="900">
                <a:solidFill>
                  <a:srgbClr val="FFFFFF"/>
                </a:solidFill>
              </a:rPr>
              <a:t>Source: Bloomberg, CNN Money</a:t>
            </a:r>
          </a:p>
        </p:txBody>
      </p:sp>
      <p:sp>
        <p:nvSpPr>
          <p:cNvPr id="9220" name="Content Placeholder 2"/>
          <p:cNvSpPr>
            <a:spLocks noGrp="1"/>
          </p:cNvSpPr>
          <p:nvPr>
            <p:ph idx="1"/>
          </p:nvPr>
        </p:nvSpPr>
        <p:spPr>
          <a:xfrm>
            <a:off x="914400" y="1447800"/>
            <a:ext cx="7543800" cy="4572000"/>
          </a:xfrm>
        </p:spPr>
        <p:txBody>
          <a:bodyPr/>
          <a:lstStyle/>
          <a:p>
            <a:pPr marL="0" indent="0">
              <a:buFont typeface="Wingdings" pitchFamily="-65" charset="2"/>
              <a:buNone/>
            </a:pPr>
            <a:endParaRPr lang="en-US" sz="1800"/>
          </a:p>
          <a:p>
            <a:pPr marL="0" indent="0" eaLnBrk="1" hangingPunct="1"/>
            <a:r>
              <a:rPr lang="en-US" sz="1800"/>
              <a:t>January 23</a:t>
            </a:r>
            <a:r>
              <a:rPr lang="en-US" sz="1800" baseline="30000"/>
              <a:t>th</a:t>
            </a:r>
            <a:r>
              <a:rPr lang="en-US" sz="1800"/>
              <a:t>: IMF Raises Global Growth Forecast</a:t>
            </a:r>
          </a:p>
          <a:p>
            <a:pPr lvl="1" eaLnBrk="1" hangingPunct="1"/>
            <a:r>
              <a:rPr lang="en-US" sz="1800"/>
              <a:t>The International Monetary Fund projects global growth to increase during 2013, as the factors underlying soft global activity are expected to subside. In its report, the “World Economic Outlook,” increased estimated 2013 global growth to 3.5% from 3.2% in 2012.</a:t>
            </a:r>
          </a:p>
          <a:p>
            <a:pPr lvl="1" eaLnBrk="1" hangingPunct="1"/>
            <a:r>
              <a:rPr lang="en-US" sz="1800"/>
              <a:t>The euro area continues to pose a large down side risk to the global outlook. In particular, risks of prolonged stagnation in the euro area as a whole will rise if the momentum for reform is not maintained. </a:t>
            </a:r>
          </a:p>
          <a:p>
            <a:pPr lvl="1" eaLnBrk="1" hangingPunct="1"/>
            <a:r>
              <a:rPr lang="en-US" sz="1800"/>
              <a:t>If crisis risks do not materialize and financial conditions continue to improve, global growth could be stronger than projected. However, downside risks remain significant, including renewed setbacks in the euro area and risks of excessive near-term fiscal consolidation in the United States.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609600"/>
            <a:ext cx="9144000" cy="1143000"/>
          </a:xfrm>
        </p:spPr>
        <p:txBody>
          <a:bodyPr/>
          <a:lstStyle/>
          <a:p>
            <a:r>
              <a:rPr lang="en-US"/>
              <a:t>	International Economics</a:t>
            </a:r>
          </a:p>
        </p:txBody>
      </p:sp>
      <p:sp>
        <p:nvSpPr>
          <p:cNvPr id="11267" name="Date Placeholder 3"/>
          <p:cNvSpPr>
            <a:spLocks noGrp="1"/>
          </p:cNvSpPr>
          <p:nvPr>
            <p:ph type="dt" sz="quarter" idx="11"/>
          </p:nvPr>
        </p:nvSpPr>
        <p:spPr>
          <a:xfrm>
            <a:off x="76200" y="6248400"/>
            <a:ext cx="2667000" cy="334963"/>
          </a:xfrm>
          <a:noFill/>
        </p:spPr>
        <p:txBody>
          <a:bodyPr/>
          <a:lstStyle/>
          <a:p>
            <a:endParaRPr lang="en-US" sz="1200">
              <a:solidFill>
                <a:srgbClr val="FF0000"/>
              </a:solidFill>
            </a:endParaRPr>
          </a:p>
          <a:p>
            <a:pPr algn="l"/>
            <a:r>
              <a:rPr lang="en-US" sz="900">
                <a:solidFill>
                  <a:srgbClr val="FFFFFF"/>
                </a:solidFill>
              </a:rPr>
              <a:t>Source: Thomson Reuters, Bloomberg</a:t>
            </a:r>
          </a:p>
        </p:txBody>
      </p:sp>
      <p:sp>
        <p:nvSpPr>
          <p:cNvPr id="11268" name="Content Placeholder 2"/>
          <p:cNvSpPr>
            <a:spLocks noGrp="1"/>
          </p:cNvSpPr>
          <p:nvPr>
            <p:ph idx="1"/>
          </p:nvPr>
        </p:nvSpPr>
        <p:spPr>
          <a:xfrm>
            <a:off x="914400" y="1676400"/>
            <a:ext cx="7543800" cy="4572000"/>
          </a:xfrm>
        </p:spPr>
        <p:txBody>
          <a:bodyPr/>
          <a:lstStyle/>
          <a:p>
            <a:r>
              <a:rPr lang="en-US" sz="1800"/>
              <a:t>March: Cyprus accused of running “Casino Economy”</a:t>
            </a:r>
          </a:p>
          <a:p>
            <a:pPr lvl="1"/>
            <a:r>
              <a:rPr lang="en-US" sz="1800"/>
              <a:t>Assets of the Cypriot banking sector are 7.5 times the size of the island's economy, which produces about £15 billion a year.</a:t>
            </a:r>
          </a:p>
          <a:p>
            <a:pPr lvl="1"/>
            <a:r>
              <a:rPr lang="en-US" sz="1800"/>
              <a:t>Financial sector is dominated by three large banks, two of which Laiki and the Bank of Cyprus are on the verge of collapse. </a:t>
            </a:r>
          </a:p>
          <a:p>
            <a:pPr lvl="1"/>
            <a:r>
              <a:rPr lang="en-US" sz="1800"/>
              <a:t>Euro leaders agreed to a $13 billion bailout for Cyprus.</a:t>
            </a:r>
          </a:p>
          <a:p>
            <a:pPr lvl="1"/>
            <a:endParaRPr lang="en-US" sz="1800"/>
          </a:p>
          <a:p>
            <a:r>
              <a:rPr lang="en-US" sz="1800"/>
              <a:t>The European Union</a:t>
            </a:r>
            <a:endParaRPr lang="en-US" sz="1800">
              <a:solidFill>
                <a:srgbClr val="000000"/>
              </a:solidFill>
            </a:endParaRPr>
          </a:p>
          <a:p>
            <a:pPr lvl="1"/>
            <a:r>
              <a:rPr lang="en-US" sz="1800"/>
              <a:t>Pressure on debtor nations to take further austerity measures.</a:t>
            </a:r>
          </a:p>
          <a:p>
            <a:pPr lvl="1"/>
            <a:r>
              <a:rPr lang="en-US" sz="1800"/>
              <a:t>However, debtor nations are already suffering a recession.</a:t>
            </a:r>
          </a:p>
          <a:p>
            <a:pPr lvl="1"/>
            <a:endParaRPr lang="en-US" sz="1800"/>
          </a:p>
          <a:p>
            <a:r>
              <a:rPr lang="en-US" sz="1800"/>
              <a:t>North Korea: Embargo on any financial transactions with Pyongyang that could in any way be linked to its nuclear and missile programs.</a:t>
            </a:r>
          </a:p>
          <a:p>
            <a:pPr lvl="1"/>
            <a:r>
              <a:rPr lang="en-US" sz="1800"/>
              <a:t>Stricter embargo on luxury goods and services.</a:t>
            </a:r>
          </a:p>
          <a:p>
            <a:pPr lvl="1"/>
            <a:endParaRPr lang="en-US" sz="1800"/>
          </a:p>
        </p:txBody>
      </p:sp>
    </p:spTree>
  </p:cSld>
  <p:clrMapOvr>
    <a:masterClrMapping/>
  </p:clrMapOvr>
</p:sld>
</file>

<file path=ppt/theme/theme1.xml><?xml version="1.0" encoding="utf-8"?>
<a:theme xmlns:a="http://schemas.openxmlformats.org/drawingml/2006/main" name="LoyolaU_Traditional_SD">
  <a:themeElements>
    <a:clrScheme name="Office Theme 13">
      <a:dk1>
        <a:srgbClr val="000000"/>
      </a:dk1>
      <a:lt1>
        <a:srgbClr val="FFFFFF"/>
      </a:lt1>
      <a:dk2>
        <a:srgbClr val="184E3F"/>
      </a:dk2>
      <a:lt2>
        <a:srgbClr val="969696"/>
      </a:lt2>
      <a:accent1>
        <a:srgbClr val="D1BA5A"/>
      </a:accent1>
      <a:accent2>
        <a:srgbClr val="6FAA84"/>
      </a:accent2>
      <a:accent3>
        <a:srgbClr val="FFFFFF"/>
      </a:accent3>
      <a:accent4>
        <a:srgbClr val="000000"/>
      </a:accent4>
      <a:accent5>
        <a:srgbClr val="E5D9B5"/>
      </a:accent5>
      <a:accent6>
        <a:srgbClr val="649A77"/>
      </a:accent6>
      <a:hlink>
        <a:srgbClr val="851323"/>
      </a:hlink>
      <a:folHlink>
        <a:srgbClr val="2E2E2E"/>
      </a:folHlink>
    </a:clrScheme>
    <a:fontScheme name="Office Theme">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184E3F"/>
        </a:dk2>
        <a:lt2>
          <a:srgbClr val="969696"/>
        </a:lt2>
        <a:accent1>
          <a:srgbClr val="D1BA5A"/>
        </a:accent1>
        <a:accent2>
          <a:srgbClr val="6FAA84"/>
        </a:accent2>
        <a:accent3>
          <a:srgbClr val="FFFFFF"/>
        </a:accent3>
        <a:accent4>
          <a:srgbClr val="000000"/>
        </a:accent4>
        <a:accent5>
          <a:srgbClr val="E5D9B5"/>
        </a:accent5>
        <a:accent6>
          <a:srgbClr val="649A77"/>
        </a:accent6>
        <a:hlink>
          <a:srgbClr val="851323"/>
        </a:hlink>
        <a:folHlink>
          <a:srgbClr val="2E2E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FD3AF7CBC7FA4EAFD85B6FCE0AE896" ma:contentTypeVersion="13" ma:contentTypeDescription="Create a new document." ma:contentTypeScope="" ma:versionID="496d44502a591b1b3fb0511faa2a3113">
  <xsd:schema xmlns:xsd="http://www.w3.org/2001/XMLSchema" xmlns:xs="http://www.w3.org/2001/XMLSchema" xmlns:p="http://schemas.microsoft.com/office/2006/metadata/properties" xmlns:ns3="42c60793-dc57-4e86-b1ae-975be0124c41" xmlns:ns4="04727284-18e6-4752-8cde-caee8f4619b5" targetNamespace="http://schemas.microsoft.com/office/2006/metadata/properties" ma:root="true" ma:fieldsID="b5ac9606bf7be6b0f9302baff7eb3c18" ns3:_="" ns4:_="">
    <xsd:import namespace="42c60793-dc57-4e86-b1ae-975be0124c41"/>
    <xsd:import namespace="04727284-18e6-4752-8cde-caee8f4619b5"/>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60793-dc57-4e86-b1ae-975be0124c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727284-18e6-4752-8cde-caee8f4619b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660ECB-A56A-4BC4-BB0B-17654799C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60793-dc57-4e86-b1ae-975be0124c41"/>
    <ds:schemaRef ds:uri="04727284-18e6-4752-8cde-caee8f4619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AE28E2-82CC-49E7-A461-DC644E574DD2}">
  <ds:schemaRefs>
    <ds:schemaRef ds:uri="http://schemas.microsoft.com/sharepoint/v3/contenttype/forms"/>
  </ds:schemaRefs>
</ds:datastoreItem>
</file>

<file path=customXml/itemProps3.xml><?xml version="1.0" encoding="utf-8"?>
<ds:datastoreItem xmlns:ds="http://schemas.openxmlformats.org/officeDocument/2006/customXml" ds:itemID="{2813A6DC-126D-4D97-866B-6D4A242F4121}">
  <ds:schemaRefs>
    <ds:schemaRef ds:uri="http://purl.org/dc/dcmitype/"/>
    <ds:schemaRef ds:uri="42c60793-dc57-4e86-b1ae-975be0124c41"/>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04727284-18e6-4752-8cde-caee8f4619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TotalTime>
  <Words>6729</Words>
  <Application>Microsoft Office PowerPoint</Application>
  <PresentationFormat>On-screen Show (4:3)</PresentationFormat>
  <Paragraphs>1343</Paragraphs>
  <Slides>61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ＭＳ Ｐゴシック</vt:lpstr>
      <vt:lpstr>ＭＳ Ｐゴシック</vt:lpstr>
      <vt:lpstr>Arial</vt:lpstr>
      <vt:lpstr>Calibri</vt:lpstr>
      <vt:lpstr>Corbel</vt:lpstr>
      <vt:lpstr>Georgia</vt:lpstr>
      <vt:lpstr>Times</vt:lpstr>
      <vt:lpstr>Times New Roman</vt:lpstr>
      <vt:lpstr>Wingdings</vt:lpstr>
      <vt:lpstr>LoyolaU_Traditional_SD</vt:lpstr>
      <vt:lpstr>Sellinger Applied Portfolio Report </vt:lpstr>
      <vt:lpstr>PowerPoint Presentation</vt:lpstr>
      <vt:lpstr>U.S. Economy</vt:lpstr>
      <vt:lpstr> U.S. Economic Outlook</vt:lpstr>
      <vt:lpstr> U.S. Trade Deficit</vt:lpstr>
      <vt:lpstr>U.S. Budget Cut</vt:lpstr>
      <vt:lpstr>Housing Market Conditions</vt:lpstr>
      <vt:lpstr> International Economics</vt:lpstr>
      <vt:lpstr> International Economics</vt:lpstr>
      <vt:lpstr>PowerPoint Presentation</vt:lpstr>
      <vt:lpstr>Consumer Discretionary (XLY)</vt:lpstr>
      <vt:lpstr>Consumer Staples (XLP)</vt:lpstr>
      <vt:lpstr>Energy Sector (XLE)</vt:lpstr>
      <vt:lpstr>Financial Sector (XLF)</vt:lpstr>
      <vt:lpstr>Healthcare Sector (XLV)</vt:lpstr>
      <vt:lpstr>Industrials Sector (XLI)</vt:lpstr>
      <vt:lpstr>Information Technology (XLK)</vt:lpstr>
      <vt:lpstr>Materials Sector (XLB)</vt:lpstr>
      <vt:lpstr>Telecommunications Sector (XTL)</vt:lpstr>
      <vt:lpstr>Utilities Sector (XLU)</vt:lpstr>
      <vt:lpstr>PowerPoint Presentation</vt:lpstr>
      <vt:lpstr>  Growth Strategy </vt:lpstr>
      <vt:lpstr>PowerPoint Presentation</vt:lpstr>
      <vt:lpstr>CVS</vt:lpstr>
      <vt:lpstr>Johnson Controls</vt:lpstr>
      <vt:lpstr>Sherwin Williams</vt:lpstr>
      <vt:lpstr>Nu Skin Enterprises</vt:lpstr>
      <vt:lpstr>Francescas Holdings Corp.</vt:lpstr>
      <vt:lpstr>United Technologies Corporation</vt:lpstr>
      <vt:lpstr>Gilead Sciences Inc</vt:lpstr>
      <vt:lpstr>Cigna </vt:lpstr>
      <vt:lpstr>Michael Kors</vt:lpstr>
      <vt:lpstr>Black Rock Inc. (BLK) </vt:lpstr>
      <vt:lpstr>Target Corporation (TGT)</vt:lpstr>
      <vt:lpstr>Stanley Black &amp; Decker, Inc.</vt:lpstr>
      <vt:lpstr>PowerPoint Presentation</vt:lpstr>
      <vt:lpstr>PowerPoint Presentation</vt:lpstr>
      <vt:lpstr>Dollar General </vt:lpstr>
      <vt:lpstr> Coach, Inc</vt:lpstr>
      <vt:lpstr>Johnson &amp; Johnson </vt:lpstr>
      <vt:lpstr>ThermoFisher Scientific</vt:lpstr>
      <vt:lpstr>ConAgra </vt:lpstr>
      <vt:lpstr>PowerPoint Presentation</vt:lpstr>
      <vt:lpstr>Enterprise Product Partners</vt:lpstr>
      <vt:lpstr>PowerPoint Presentation</vt:lpstr>
      <vt:lpstr>  Dividend Strategy </vt:lpstr>
      <vt:lpstr>PowerPoint Presentation</vt:lpstr>
      <vt:lpstr>Johnson &amp; Johnson</vt:lpstr>
      <vt:lpstr>Linn Energy</vt:lpstr>
      <vt:lpstr>PowerPoint Presentation</vt:lpstr>
      <vt:lpstr>  ETF Growth &amp; Value Strategies </vt:lpstr>
      <vt:lpstr> ETF Strategy</vt:lpstr>
      <vt:lpstr>ETF Strategy Performance</vt:lpstr>
      <vt:lpstr>Strategic Analysis Contribution</vt:lpstr>
      <vt:lpstr>PowerPoint Presentation</vt:lpstr>
      <vt:lpstr>SAP Fund Sector Holdings</vt:lpstr>
      <vt:lpstr>PowerPoint Presentation</vt:lpstr>
      <vt:lpstr>SAP Holdings by Strategy</vt:lpstr>
      <vt:lpstr>Sector Holdings</vt:lpstr>
      <vt:lpstr>Return By Strategy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Sellinger Applied Portfolio Report</dc:title>
  <dc:creator>Alexa Cavacchioli</dc:creator>
  <cp:lastModifiedBy>Frank D'Souza</cp:lastModifiedBy>
  <cp:revision>8</cp:revision>
  <dcterms:created xsi:type="dcterms:W3CDTF">2013-04-08T03:27:02Z</dcterms:created>
  <dcterms:modified xsi:type="dcterms:W3CDTF">2019-07-29T19:26:57Z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0x0101006FFD3AF7CBC7FA4EAFD85B6FCE0AE896</vt:lpwstr>
  </property>
</Properties>
</file>